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F_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19_CEB137FB.xml" ContentType="application/vnd.ms-powerpoint.comments+xml"/>
  <Override PartName="/ppt/notesSlides/notesSlide13.xml" ContentType="application/vnd.openxmlformats-officedocument.presentationml.notesSlide+xml"/>
  <Override PartName="/ppt/comments/modernComment_112_0.xml" ContentType="application/vnd.ms-powerpoint.comments+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256" r:id="rId2"/>
    <p:sldId id="257" r:id="rId3"/>
    <p:sldId id="258" r:id="rId4"/>
    <p:sldId id="261" r:id="rId5"/>
    <p:sldId id="277" r:id="rId6"/>
    <p:sldId id="264" r:id="rId7"/>
    <p:sldId id="265" r:id="rId8"/>
    <p:sldId id="271" r:id="rId9"/>
    <p:sldId id="272" r:id="rId10"/>
    <p:sldId id="280" r:id="rId11"/>
    <p:sldId id="279" r:id="rId12"/>
    <p:sldId id="281" r:id="rId13"/>
    <p:sldId id="274" r:id="rId14"/>
    <p:sldId id="282"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jdehiISpKJw9iEy1enLhoANP6dj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CE8BD3-9375-D6FF-A59D-5E210520A77B}" name="Diana Danilenko" initials="DD" userId="S::Diana.Danilenko@cmsa3.onmicrosoft.com::e115ff8c-f9a3-4954-929e-3e7023cc489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Diana Danilenk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363CAF-3EAE-4676-A09B-45836CBE5034}">
  <a:tblStyle styleId="{A8363CAF-3EAE-4676-A09B-45836CBE5034}"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0EF"/>
          </a:solidFill>
        </a:fill>
      </a:tcStyle>
    </a:wholeTbl>
    <a:band1H>
      <a:tcTxStyle/>
      <a:tcStyle>
        <a:tcBdr/>
        <a:fill>
          <a:solidFill>
            <a:srgbClr val="DBDFDD"/>
          </a:solidFill>
        </a:fill>
      </a:tcStyle>
    </a:band1H>
    <a:band2H>
      <a:tcTxStyle/>
      <a:tcStyle>
        <a:tcBdr/>
      </a:tcStyle>
    </a:band2H>
    <a:band1V>
      <a:tcTxStyle/>
      <a:tcStyle>
        <a:tcBdr/>
        <a:fill>
          <a:solidFill>
            <a:srgbClr val="DBDFD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F9F8F88-1424-4A58-A122-875F9CA124E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52"/>
    <p:restoredTop sz="97030"/>
  </p:normalViewPr>
  <p:slideViewPr>
    <p:cSldViewPr snapToGrid="0">
      <p:cViewPr varScale="1">
        <p:scale>
          <a:sx n="138" d="100"/>
          <a:sy n="138" d="100"/>
        </p:scale>
        <p:origin x="1264"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36" Type="http://schemas.microsoft.com/office/2018/10/relationships/authors" Target="authors.xml"/><Relationship Id="rId10" Type="http://schemas.openxmlformats.org/officeDocument/2006/relationships/slide" Target="slides/slide9.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customschemas.google.com/relationships/presentationmetadata" Target="metadata"/><Relationship Id="rId35" Type="http://schemas.openxmlformats.org/officeDocument/2006/relationships/tableStyles" Target="tableStyles.xml"/></Relationships>
</file>

<file path=ppt/comments/modernComment_10F_0.xml><?xml version="1.0" encoding="utf-8"?>
<p188:cmLst xmlns:a="http://schemas.openxmlformats.org/drawingml/2006/main" xmlns:r="http://schemas.openxmlformats.org/officeDocument/2006/relationships" xmlns:p188="http://schemas.microsoft.com/office/powerpoint/2018/8/main">
  <p188:cm id="{943207E1-CB5A-3E4B-9064-C2829D5F5061}" authorId="{87CE8BD3-9375-D6FF-A59D-5E210520A77B}" created="2023-10-16T13:21:38.404">
    <ac:deMkLst xmlns:ac="http://schemas.microsoft.com/office/drawing/2013/main/command">
      <pc:docMk xmlns:pc="http://schemas.microsoft.com/office/powerpoint/2013/main/command"/>
      <pc:sldMk xmlns:pc="http://schemas.microsoft.com/office/powerpoint/2013/main/command" cId="0" sldId="271"/>
      <ac:picMk id="292" creationId="{00000000-0000-0000-0000-000000000000}"/>
    </ac:deMkLst>
    <p188:txBody>
      <a:bodyPr/>
      <a:lstStyle/>
      <a:p>
        <a:r>
          <a:rPr lang="en-IE"/>
          <a:t>this graph needs different colours and bigger font size</a:t>
        </a:r>
      </a:p>
    </p188:txBody>
  </p188:cm>
</p188:cmLst>
</file>

<file path=ppt/comments/modernComment_112_0.xml><?xml version="1.0" encoding="utf-8"?>
<p188:cmLst xmlns:a="http://schemas.openxmlformats.org/drawingml/2006/main" xmlns:r="http://schemas.openxmlformats.org/officeDocument/2006/relationships" xmlns:p188="http://schemas.microsoft.com/office/powerpoint/2018/8/main">
  <p188:cm id="{9317CE79-E689-4747-9AFD-662D03526939}" authorId="{87CE8BD3-9375-D6FF-A59D-5E210520A77B}" created="2023-10-16T13:27:23.750">
    <ac:deMkLst xmlns:ac="http://schemas.microsoft.com/office/drawing/2013/main/command">
      <pc:docMk xmlns:pc="http://schemas.microsoft.com/office/powerpoint/2013/main/command"/>
      <pc:sldMk xmlns:pc="http://schemas.microsoft.com/office/powerpoint/2013/main/command" cId="0" sldId="274"/>
      <ac:picMk id="8" creationId="{BE5A8EA2-D9BA-3878-7643-567E7AD4E30B}"/>
    </ac:deMkLst>
    <p188:txBody>
      <a:bodyPr/>
      <a:lstStyle/>
      <a:p>
        <a:r>
          <a:rPr lang="en-IE"/>
          <a:t>insert these graphs - make sure the font is bigger
</a:t>
        </a:r>
      </a:p>
    </p188:txBody>
  </p188:cm>
</p188:cmLst>
</file>

<file path=ppt/comments/modernComment_119_CEB137FB.xml><?xml version="1.0" encoding="utf-8"?>
<p188:cmLst xmlns:a="http://schemas.openxmlformats.org/drawingml/2006/main" xmlns:r="http://schemas.openxmlformats.org/officeDocument/2006/relationships" xmlns:p188="http://schemas.microsoft.com/office/powerpoint/2018/8/main">
  <p188:cm id="{09D9234D-C277-F54A-AFC5-EEBD5BBAA2BE}" authorId="{87CE8BD3-9375-D6FF-A59D-5E210520A77B}" created="2023-10-19T14:10:00.233">
    <ac:deMkLst xmlns:ac="http://schemas.microsoft.com/office/drawing/2013/main/command">
      <pc:docMk xmlns:pc="http://schemas.microsoft.com/office/powerpoint/2013/main/command"/>
      <pc:sldMk xmlns:pc="http://schemas.microsoft.com/office/powerpoint/2013/main/command" cId="3467720699" sldId="281"/>
      <ac:picMk id="11" creationId="{513714F3-6A44-C917-B8C7-2DB66B1B9A5E}"/>
    </ac:deMkLst>
    <p188:txBody>
      <a:bodyPr/>
      <a:lstStyle/>
      <a:p>
        <a:r>
          <a:rPr lang="en-IE"/>
          <a:t>i would like to order the topics again in the same way as in the previous version of this graph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160849f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24160849ff8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4063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160849f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24160849ff8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647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160849f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24160849ff8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44567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228600" algn="l" rtl="0">
              <a:lnSpc>
                <a:spcPct val="100000"/>
              </a:lnSpc>
              <a:spcBef>
                <a:spcPts val="0"/>
              </a:spcBef>
              <a:spcAft>
                <a:spcPts val="0"/>
              </a:spcAft>
              <a:buSzPts val="1100"/>
              <a:buAutoNum type="arabicPeriod"/>
            </a:pPr>
            <a:r>
              <a:rPr lang="de-DE" dirty="0" err="1"/>
              <a:t>for</a:t>
            </a:r>
            <a:r>
              <a:rPr lang="de-DE" dirty="0"/>
              <a:t> 7 out </a:t>
            </a:r>
            <a:r>
              <a:rPr lang="de-DE" dirty="0" err="1"/>
              <a:t>of</a:t>
            </a:r>
            <a:r>
              <a:rPr lang="de-DE" dirty="0"/>
              <a:t> 13 </a:t>
            </a:r>
            <a:r>
              <a:rPr lang="de-DE" dirty="0" err="1"/>
              <a:t>topics</a:t>
            </a:r>
            <a:r>
              <a:rPr lang="de-DE" dirty="0"/>
              <a:t> </a:t>
            </a:r>
            <a:r>
              <a:rPr lang="de-DE" dirty="0" err="1"/>
              <a:t>we</a:t>
            </a:r>
            <a:r>
              <a:rPr lang="de-DE" dirty="0"/>
              <a:t> find </a:t>
            </a:r>
            <a:r>
              <a:rPr lang="de-DE" dirty="0" err="1"/>
              <a:t>significant</a:t>
            </a:r>
            <a:r>
              <a:rPr lang="de-DE" dirty="0"/>
              <a:t> positive </a:t>
            </a:r>
            <a:r>
              <a:rPr lang="de-DE" dirty="0" err="1"/>
              <a:t>effects</a:t>
            </a:r>
            <a:endParaRPr lang="de-DE" dirty="0"/>
          </a:p>
          <a:p>
            <a:pPr marL="228600" lvl="0" indent="-228600" algn="l" rtl="0">
              <a:lnSpc>
                <a:spcPct val="100000"/>
              </a:lnSpc>
              <a:spcBef>
                <a:spcPts val="0"/>
              </a:spcBef>
              <a:spcAft>
                <a:spcPts val="0"/>
              </a:spcAft>
              <a:buSzPts val="1100"/>
              <a:buAutoNum type="arabicPeriod"/>
            </a:pPr>
            <a:r>
              <a:rPr lang="de-DE" dirty="0"/>
              <a:t>8/13</a:t>
            </a:r>
          </a:p>
          <a:p>
            <a:pPr marL="228600" lvl="0" indent="-228600" algn="l" rtl="0">
              <a:lnSpc>
                <a:spcPct val="100000"/>
              </a:lnSpc>
              <a:spcBef>
                <a:spcPts val="0"/>
              </a:spcBef>
              <a:spcAft>
                <a:spcPts val="0"/>
              </a:spcAft>
              <a:buSzPts val="1100"/>
              <a:buAutoNum type="arabicPeriod"/>
            </a:pPr>
            <a:r>
              <a:rPr lang="de-DE" dirty="0"/>
              <a:t>8/13</a:t>
            </a:r>
          </a:p>
          <a:p>
            <a:pPr marL="228600" lvl="0" indent="-228600" algn="l" rtl="0">
              <a:lnSpc>
                <a:spcPct val="100000"/>
              </a:lnSpc>
              <a:spcBef>
                <a:spcPts val="0"/>
              </a:spcBef>
              <a:spcAft>
                <a:spcPts val="0"/>
              </a:spcAft>
              <a:buSzPts val="1100"/>
              <a:buAutoNum type="arabicPeriod"/>
            </a:pPr>
            <a:r>
              <a:rPr lang="de-DE" dirty="0" err="1"/>
              <a:t>the</a:t>
            </a:r>
            <a:r>
              <a:rPr lang="de-DE" dirty="0"/>
              <a:t> </a:t>
            </a:r>
            <a:r>
              <a:rPr lang="de-DE" dirty="0" err="1"/>
              <a:t>observed</a:t>
            </a:r>
            <a:r>
              <a:rPr lang="de-DE" dirty="0"/>
              <a:t> </a:t>
            </a:r>
            <a:r>
              <a:rPr lang="de-DE" dirty="0" err="1"/>
              <a:t>effects</a:t>
            </a:r>
            <a:r>
              <a:rPr lang="de-DE" dirty="0"/>
              <a:t> </a:t>
            </a:r>
            <a:r>
              <a:rPr lang="de-DE" dirty="0" err="1"/>
              <a:t>are</a:t>
            </a:r>
            <a:r>
              <a:rPr lang="de-DE" dirty="0"/>
              <a:t> larger </a:t>
            </a:r>
            <a:r>
              <a:rPr lang="de-DE" dirty="0" err="1"/>
              <a:t>for</a:t>
            </a:r>
            <a:r>
              <a:rPr lang="de-DE" dirty="0"/>
              <a:t> last and </a:t>
            </a:r>
            <a:r>
              <a:rPr lang="de-DE" dirty="0" err="1"/>
              <a:t>majority</a:t>
            </a:r>
            <a:r>
              <a:rPr lang="de-DE" dirty="0"/>
              <a:t> </a:t>
            </a:r>
            <a:r>
              <a:rPr lang="de-DE" dirty="0" err="1"/>
              <a:t>author</a:t>
            </a:r>
            <a:r>
              <a:rPr lang="de-DE" dirty="0"/>
              <a:t> </a:t>
            </a:r>
            <a:r>
              <a:rPr lang="de-DE" dirty="0" err="1"/>
              <a:t>gender</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2884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de-DE" dirty="0" err="1"/>
              <a:t>add</a:t>
            </a:r>
            <a:r>
              <a:rPr lang="de-DE" dirty="0"/>
              <a:t> her title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dirty="0"/>
              <a:t>I was </a:t>
            </a:r>
            <a:r>
              <a:rPr lang="de-DE" dirty="0" err="1"/>
              <a:t>motivated</a:t>
            </a:r>
            <a:r>
              <a:rPr lang="de-DE" dirty="0"/>
              <a:t> </a:t>
            </a:r>
            <a:r>
              <a:rPr lang="de-DE" dirty="0" err="1"/>
              <a:t>by</a:t>
            </a:r>
            <a:r>
              <a:rPr lang="de-DE" dirty="0"/>
              <a:t> </a:t>
            </a:r>
            <a:r>
              <a:rPr lang="de-DE" dirty="0" err="1"/>
              <a:t>the</a:t>
            </a:r>
            <a:r>
              <a:rPr lang="de-DE" dirty="0"/>
              <a:t> </a:t>
            </a:r>
            <a:r>
              <a:rPr lang="de-DE" dirty="0" err="1"/>
              <a:t>theoretical</a:t>
            </a:r>
            <a:r>
              <a:rPr lang="de-DE" dirty="0"/>
              <a:t> </a:t>
            </a:r>
            <a:r>
              <a:rPr lang="de-DE" dirty="0" err="1"/>
              <a:t>or</a:t>
            </a:r>
            <a:r>
              <a:rPr lang="de-DE" dirty="0"/>
              <a:t> </a:t>
            </a:r>
            <a:r>
              <a:rPr lang="de-DE" dirty="0" err="1"/>
              <a:t>case-study</a:t>
            </a:r>
            <a:r>
              <a:rPr lang="de-DE" dirty="0"/>
              <a:t> </a:t>
            </a:r>
            <a:r>
              <a:rPr lang="de-DE" dirty="0" err="1"/>
              <a:t>feminist</a:t>
            </a:r>
            <a:r>
              <a:rPr lang="de-DE" dirty="0"/>
              <a:t> </a:t>
            </a:r>
            <a:r>
              <a:rPr lang="de-DE" dirty="0" err="1"/>
              <a:t>literature</a:t>
            </a:r>
            <a:r>
              <a:rPr lang="de-DE" dirty="0"/>
              <a:t> and </a:t>
            </a:r>
            <a:r>
              <a:rPr lang="de-DE" dirty="0" err="1"/>
              <a:t>wanted</a:t>
            </a:r>
            <a:r>
              <a:rPr lang="de-DE" dirty="0"/>
              <a:t> </a:t>
            </a:r>
            <a:r>
              <a:rPr lang="de-DE" dirty="0" err="1"/>
              <a:t>to</a:t>
            </a:r>
            <a:r>
              <a:rPr lang="de-DE" dirty="0"/>
              <a:t> </a:t>
            </a:r>
            <a:r>
              <a:rPr lang="de-DE" dirty="0" err="1"/>
              <a:t>apply</a:t>
            </a:r>
            <a:r>
              <a:rPr lang="de-DE" dirty="0"/>
              <a:t> a </a:t>
            </a:r>
            <a:r>
              <a:rPr lang="de-DE" dirty="0" err="1"/>
              <a:t>systematic</a:t>
            </a:r>
            <a:r>
              <a:rPr lang="de-DE" dirty="0"/>
              <a:t> </a:t>
            </a:r>
            <a:r>
              <a:rPr lang="de-DE" dirty="0" err="1"/>
              <a:t>evidence</a:t>
            </a:r>
            <a:r>
              <a:rPr lang="de-DE" dirty="0"/>
              <a:t> </a:t>
            </a:r>
            <a:r>
              <a:rPr lang="de-DE" dirty="0" err="1"/>
              <a:t>synthesis</a:t>
            </a:r>
            <a:r>
              <a:rPr lang="de-DE" dirty="0"/>
              <a:t> </a:t>
            </a:r>
            <a:r>
              <a:rPr lang="de-DE" dirty="0" err="1"/>
              <a:t>approach</a:t>
            </a:r>
            <a:r>
              <a:rPr lang="de-DE" dirty="0"/>
              <a:t> </a:t>
            </a:r>
            <a:r>
              <a:rPr lang="de-DE" dirty="0" err="1"/>
              <a:t>to</a:t>
            </a:r>
            <a:r>
              <a:rPr lang="de-DE" dirty="0"/>
              <a:t> </a:t>
            </a:r>
            <a:r>
              <a:rPr lang="de-DE" dirty="0" err="1"/>
              <a:t>test</a:t>
            </a:r>
            <a:r>
              <a:rPr lang="de-DE" dirty="0"/>
              <a:t> </a:t>
            </a:r>
            <a:r>
              <a:rPr lang="de-DE" dirty="0" err="1"/>
              <a:t>the</a:t>
            </a:r>
            <a:r>
              <a:rPr lang="de-DE" dirty="0"/>
              <a:t> </a:t>
            </a:r>
            <a:r>
              <a:rPr lang="de-DE" dirty="0" err="1"/>
              <a:t>concept</a:t>
            </a:r>
            <a:r>
              <a:rPr lang="de-DE" dirty="0"/>
              <a:t> </a:t>
            </a:r>
            <a:r>
              <a:rPr lang="de-DE" dirty="0" err="1"/>
              <a:t>of</a:t>
            </a:r>
            <a:r>
              <a:rPr lang="de-DE" dirty="0"/>
              <a:t> </a:t>
            </a:r>
            <a:r>
              <a:rPr lang="de-DE" dirty="0" err="1"/>
              <a:t>intersectional</a:t>
            </a:r>
            <a:r>
              <a:rPr lang="de-DE" dirty="0"/>
              <a:t> </a:t>
            </a:r>
            <a:r>
              <a:rPr lang="de-DE" dirty="0" err="1"/>
              <a:t>feminism</a:t>
            </a:r>
            <a:r>
              <a:rPr lang="de-DE" dirty="0"/>
              <a:t> on </a:t>
            </a:r>
            <a:r>
              <a:rPr lang="de-DE" dirty="0" err="1"/>
              <a:t>the</a:t>
            </a:r>
            <a:r>
              <a:rPr lang="de-DE" dirty="0"/>
              <a:t> </a:t>
            </a:r>
            <a:r>
              <a:rPr lang="de-DE" dirty="0" err="1"/>
              <a:t>climate</a:t>
            </a:r>
            <a:r>
              <a:rPr lang="de-DE" dirty="0"/>
              <a:t> </a:t>
            </a:r>
            <a:r>
              <a:rPr lang="de-DE" dirty="0" err="1"/>
              <a:t>adaptation</a:t>
            </a:r>
            <a:r>
              <a:rPr lang="de-DE" dirty="0"/>
              <a:t> </a:t>
            </a:r>
            <a:r>
              <a:rPr lang="de-DE" dirty="0" err="1"/>
              <a:t>output</a:t>
            </a:r>
            <a:r>
              <a:rPr lang="de-DE" dirty="0"/>
              <a:t>.</a:t>
            </a:r>
          </a:p>
          <a:p>
            <a:pPr marL="0" lvl="0" indent="0" algn="l" rtl="0">
              <a:lnSpc>
                <a:spcPct val="100000"/>
              </a:lnSpc>
              <a:spcBef>
                <a:spcPts val="0"/>
              </a:spcBef>
              <a:spcAft>
                <a:spcPts val="0"/>
              </a:spcAft>
              <a:buSzPts val="1100"/>
              <a:buNone/>
            </a:pPr>
            <a:endParaRPr lang="de-DE" dirty="0"/>
          </a:p>
          <a:p>
            <a:pPr marL="0" lvl="0" indent="0" algn="l" rtl="0">
              <a:lnSpc>
                <a:spcPct val="100000"/>
              </a:lnSpc>
              <a:spcBef>
                <a:spcPts val="0"/>
              </a:spcBef>
              <a:spcAft>
                <a:spcPts val="0"/>
              </a:spcAft>
              <a:buSzPts val="1100"/>
              <a:buNone/>
            </a:pPr>
            <a:r>
              <a:rPr lang="de-DE" dirty="0" err="1"/>
              <a:t>motivation</a:t>
            </a:r>
            <a:r>
              <a:rPr lang="de-DE" dirty="0"/>
              <a:t> </a:t>
            </a:r>
            <a:r>
              <a:rPr lang="de-DE" dirty="0" err="1"/>
              <a:t>to</a:t>
            </a:r>
            <a:r>
              <a:rPr lang="de-DE" dirty="0"/>
              <a:t> </a:t>
            </a:r>
            <a:r>
              <a:rPr lang="de-DE" dirty="0" err="1"/>
              <a:t>focus</a:t>
            </a:r>
            <a:r>
              <a:rPr lang="de-DE" dirty="0"/>
              <a:t> on </a:t>
            </a:r>
            <a:r>
              <a:rPr lang="de-DE" dirty="0" err="1"/>
              <a:t>scientific</a:t>
            </a:r>
            <a:r>
              <a:rPr lang="de-DE" dirty="0"/>
              <a:t> </a:t>
            </a:r>
            <a:r>
              <a:rPr lang="de-DE" dirty="0" err="1"/>
              <a:t>output</a:t>
            </a:r>
            <a:r>
              <a:rPr lang="de-DE" dirty="0"/>
              <a:t> </a:t>
            </a:r>
            <a:r>
              <a:rPr lang="de-DE" dirty="0" err="1"/>
              <a:t>instead</a:t>
            </a:r>
            <a:r>
              <a:rPr lang="de-DE" dirty="0"/>
              <a:t> </a:t>
            </a:r>
            <a:r>
              <a:rPr lang="de-DE" dirty="0" err="1"/>
              <a:t>of</a:t>
            </a:r>
            <a:r>
              <a:rPr lang="de-DE" dirty="0"/>
              <a:t> </a:t>
            </a:r>
            <a:r>
              <a:rPr lang="de-DE" dirty="0" err="1"/>
              <a:t>policy</a:t>
            </a:r>
            <a:r>
              <a:rPr lang="de-DE" dirty="0"/>
              <a:t>/</a:t>
            </a:r>
            <a:r>
              <a:rPr lang="de-DE" dirty="0" err="1"/>
              <a:t>activism</a:t>
            </a:r>
            <a:r>
              <a:rPr lang="de-DE" dirty="0"/>
              <a:t> </a:t>
            </a:r>
            <a:r>
              <a:rPr lang="de-DE" dirty="0" err="1"/>
              <a:t>assessment</a:t>
            </a:r>
            <a:r>
              <a:rPr lang="de-DE" dirty="0"/>
              <a:t> -&gt; </a:t>
            </a:r>
            <a:r>
              <a:rPr lang="de-DE" dirty="0" err="1"/>
              <a:t>policy</a:t>
            </a:r>
            <a:r>
              <a:rPr lang="de-DE" dirty="0"/>
              <a:t> at </a:t>
            </a:r>
            <a:r>
              <a:rPr lang="de-DE" dirty="0" err="1"/>
              <a:t>its</a:t>
            </a:r>
            <a:r>
              <a:rPr lang="de-DE" dirty="0"/>
              <a:t> </a:t>
            </a:r>
            <a:r>
              <a:rPr lang="de-DE" dirty="0" err="1"/>
              <a:t>best</a:t>
            </a:r>
            <a:r>
              <a:rPr lang="de-DE" dirty="0"/>
              <a:t> </a:t>
            </a:r>
            <a:r>
              <a:rPr lang="de-DE" dirty="0" err="1"/>
              <a:t>is</a:t>
            </a:r>
            <a:r>
              <a:rPr lang="de-DE" dirty="0"/>
              <a:t> </a:t>
            </a:r>
            <a:r>
              <a:rPr lang="de-DE" dirty="0" err="1"/>
              <a:t>science</a:t>
            </a:r>
            <a:r>
              <a:rPr lang="de-DE" dirty="0"/>
              <a:t> </a:t>
            </a:r>
            <a:r>
              <a:rPr lang="de-DE" dirty="0" err="1"/>
              <a:t>informed</a:t>
            </a:r>
            <a:endParaRPr lang="de-DE" dirty="0"/>
          </a:p>
          <a:p>
            <a:pPr marL="0" lvl="0" indent="0" algn="l" rtl="0">
              <a:lnSpc>
                <a:spcPct val="100000"/>
              </a:lnSpc>
              <a:spcBef>
                <a:spcPts val="0"/>
              </a:spcBef>
              <a:spcAft>
                <a:spcPts val="0"/>
              </a:spcAft>
              <a:buSzPts val="1100"/>
              <a:buNone/>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solidFill>
                  <a:schemeClr val="accent5">
                    <a:lumMod val="75000"/>
                  </a:schemeClr>
                </a:solidFill>
                <a:latin typeface="Calibri Light" panose="020F0302020204030204" pitchFamily="34" charset="0"/>
                <a:cs typeface="Calibri Light" panose="020F0302020204030204" pitchFamily="34" charset="0"/>
                <a:sym typeface="Calibri"/>
              </a:rPr>
              <a:t>Improvements in gender equality are compatible with the sustainable development scenario (SSP 1 and 2), while it deteriorates under SSP 3 (</a:t>
            </a:r>
            <a:r>
              <a:rPr lang="en-GB" sz="1100" dirty="0" err="1">
                <a:solidFill>
                  <a:schemeClr val="accent5">
                    <a:lumMod val="75000"/>
                  </a:schemeClr>
                </a:solidFill>
                <a:latin typeface="Calibri Light" panose="020F0302020204030204" pitchFamily="34" charset="0"/>
                <a:cs typeface="Calibri Light" panose="020F0302020204030204" pitchFamily="34" charset="0"/>
                <a:sym typeface="Calibri"/>
              </a:rPr>
              <a:t>Andrijevic</a:t>
            </a:r>
            <a:r>
              <a:rPr lang="en-GB" sz="1100" dirty="0">
                <a:solidFill>
                  <a:schemeClr val="accent5">
                    <a:lumMod val="75000"/>
                  </a:schemeClr>
                </a:solidFill>
                <a:latin typeface="Calibri Light" panose="020F0302020204030204" pitchFamily="34" charset="0"/>
                <a:cs typeface="Calibri Light" panose="020F0302020204030204" pitchFamily="34" charset="0"/>
                <a:sym typeface="Calibri"/>
              </a:rPr>
              <a:t> et al., 2020)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dirty="0">
              <a:solidFill>
                <a:schemeClr val="accent5">
                  <a:lumMod val="75000"/>
                </a:schemeClr>
              </a:solidFill>
              <a:latin typeface="Calibri Light" panose="020F0302020204030204" pitchFamily="34" charset="0"/>
              <a:cs typeface="Calibri Light" panose="020F0302020204030204" pitchFamily="34" charset="0"/>
            </a:endParaRPr>
          </a:p>
          <a:p>
            <a:pPr marL="0" lvl="0" indent="0" algn="l" rtl="0">
              <a:lnSpc>
                <a:spcPct val="100000"/>
              </a:lnSpc>
              <a:spcBef>
                <a:spcPts val="0"/>
              </a:spcBef>
              <a:spcAft>
                <a:spcPts val="0"/>
              </a:spcAft>
              <a:buSzPts val="1100"/>
              <a:buNone/>
            </a:pPr>
            <a:r>
              <a:rPr lang="en-GB" sz="1100" dirty="0">
                <a:solidFill>
                  <a:schemeClr val="accent5">
                    <a:lumMod val="75000"/>
                  </a:schemeClr>
                </a:solidFill>
                <a:latin typeface="Calibri Light" panose="020F0302020204030204" pitchFamily="34" charset="0"/>
                <a:ea typeface="Calibri"/>
                <a:cs typeface="Calibri Light" panose="020F0302020204030204" pitchFamily="34" charset="0"/>
                <a:sym typeface="Calibri"/>
              </a:rPr>
              <a:t>p</a:t>
            </a:r>
            <a:r>
              <a:rPr lang="en-GB" sz="1100" dirty="0">
                <a:solidFill>
                  <a:srgbClr val="252D35"/>
                </a:solidFill>
                <a:latin typeface="Calibri Light" panose="020F0302020204030204" pitchFamily="34" charset="0"/>
                <a:ea typeface="Calibri"/>
                <a:cs typeface="Calibri Light" panose="020F0302020204030204" pitchFamily="34" charset="0"/>
                <a:sym typeface="Calibri"/>
              </a:rPr>
              <a:t>rivileged groups tend to </a:t>
            </a:r>
            <a:r>
              <a:rPr lang="en-GB" sz="1100" dirty="0">
                <a:solidFill>
                  <a:schemeClr val="accent5">
                    <a:lumMod val="75000"/>
                  </a:schemeClr>
                </a:solidFill>
                <a:latin typeface="Calibri Light" panose="020F0302020204030204" pitchFamily="34" charset="0"/>
                <a:ea typeface="Calibri"/>
                <a:cs typeface="Calibri Light" panose="020F0302020204030204" pitchFamily="34" charset="0"/>
                <a:sym typeface="Calibri"/>
              </a:rPr>
              <a:t>overlook the needs of others</a:t>
            </a:r>
            <a:endParaRPr lang="en-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4272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400" dirty="0">
              <a:solidFill>
                <a:srgbClr val="7677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400" dirty="0">
                <a:latin typeface="Calibri"/>
                <a:ea typeface="Calibri"/>
                <a:cs typeface="Calibri"/>
                <a:sym typeface="Calibri"/>
              </a:rPr>
              <a:t>Representing a minority in terms of social and economic power, women are believed to be more responsive</a:t>
            </a:r>
            <a:endParaRPr sz="1400" dirty="0">
              <a:highlight>
                <a:srgbClr val="FFFF00"/>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GB" sz="1400" dirty="0">
                <a:latin typeface="Calibri"/>
                <a:ea typeface="Calibri"/>
                <a:cs typeface="Calibri"/>
                <a:sym typeface="Calibri"/>
              </a:rPr>
              <a:t>Based on the theoretical literature on the complacency of non-marginalised groups, as well as the evidence from empirical studies that address gender disparities across subfields of scholarship and intersectionality in climate governance, the following hypotheses have been formulated:</a:t>
            </a:r>
            <a:endParaRPr sz="1400"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dirty="0">
              <a:solidFill>
                <a:srgbClr val="76770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dirty="0" err="1"/>
              <a:t>add</a:t>
            </a:r>
            <a:r>
              <a:rPr lang="de-DE" dirty="0"/>
              <a:t> </a:t>
            </a:r>
            <a:r>
              <a:rPr lang="de-DE" dirty="0" err="1"/>
              <a:t>clicking</a:t>
            </a:r>
            <a:r>
              <a:rPr lang="de-DE" dirty="0"/>
              <a:t> so </a:t>
            </a:r>
            <a:r>
              <a:rPr lang="de-DE" dirty="0" err="1"/>
              <a:t>they</a:t>
            </a:r>
            <a:r>
              <a:rPr lang="de-DE" dirty="0"/>
              <a:t> </a:t>
            </a:r>
            <a:r>
              <a:rPr lang="de-DE" dirty="0" err="1"/>
              <a:t>appear</a:t>
            </a:r>
            <a:r>
              <a:rPr lang="de-DE" dirty="0"/>
              <a:t> </a:t>
            </a:r>
            <a:r>
              <a:rPr lang="de-DE" dirty="0" err="1"/>
              <a:t>one</a:t>
            </a:r>
            <a:r>
              <a:rPr lang="de-DE" dirty="0"/>
              <a:t> </a:t>
            </a:r>
            <a:r>
              <a:rPr lang="de-DE" dirty="0" err="1"/>
              <a:t>by</a:t>
            </a:r>
            <a:r>
              <a:rPr lang="de-DE" dirty="0"/>
              <a:t> </a:t>
            </a:r>
            <a:r>
              <a:rPr lang="de-DE" dirty="0" err="1"/>
              <a:t>onw</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SzPts val="1100"/>
              <a:buNone/>
            </a:pPr>
            <a:r>
              <a:rPr lang="en-GB" sz="1200" dirty="0">
                <a:solidFill>
                  <a:srgbClr val="252D35"/>
                </a:solidFill>
                <a:latin typeface="Calibri"/>
                <a:ea typeface="Calibri"/>
                <a:cs typeface="Calibri"/>
                <a:sym typeface="Calibri"/>
              </a:rPr>
              <a:t>Except for the subfields in medical research related to ‘care’ and veterinary medicine or, in sociology, - family and gender.</a:t>
            </a:r>
            <a:endParaRPr sz="1000" b="1" dirty="0">
              <a:solidFill>
                <a:schemeClr val="dk1"/>
              </a:solidFill>
              <a:latin typeface="Times"/>
              <a:ea typeface="Times"/>
              <a:cs typeface="Times"/>
              <a:sym typeface="Times"/>
            </a:endParaRPr>
          </a:p>
          <a:p>
            <a:pPr marL="0" lvl="0" indent="0" algn="just" rtl="0">
              <a:lnSpc>
                <a:spcPct val="150000"/>
              </a:lnSpc>
              <a:spcBef>
                <a:spcPts val="0"/>
              </a:spcBef>
              <a:spcAft>
                <a:spcPts val="0"/>
              </a:spcAft>
              <a:buClr>
                <a:schemeClr val="dk1"/>
              </a:buClr>
              <a:buSzPts val="1100"/>
              <a:buFont typeface="Arial"/>
              <a:buNone/>
            </a:pPr>
            <a:r>
              <a:rPr lang="en-GB" sz="1000" b="1" dirty="0">
                <a:solidFill>
                  <a:schemeClr val="dk1"/>
                </a:solidFill>
                <a:latin typeface="Times"/>
                <a:ea typeface="Times"/>
                <a:cs typeface="Times"/>
                <a:sym typeface="Times"/>
              </a:rPr>
              <a:t>Figure 1. </a:t>
            </a:r>
            <a:r>
              <a:rPr lang="en-GB" sz="1000" dirty="0">
                <a:solidFill>
                  <a:schemeClr val="dk1"/>
                </a:solidFill>
                <a:latin typeface="Times"/>
                <a:ea typeface="Times"/>
                <a:cs typeface="Times"/>
                <a:sym typeface="Times"/>
              </a:rPr>
              <a:t>Relative representation of female and male authors for the first and last authorship instances, as well as for the majority in a research group for the climate change adaptation policy scholarship. The numbers are provided as percentages from the authorship instances where an unambiguous gender estimate could be assigned.</a:t>
            </a:r>
          </a:p>
          <a:p>
            <a:pPr marL="457200" lvl="0" indent="-349885" algn="just" rtl="0">
              <a:lnSpc>
                <a:spcPct val="150000"/>
              </a:lnSpc>
              <a:spcBef>
                <a:spcPts val="0"/>
              </a:spcBef>
              <a:spcAft>
                <a:spcPts val="0"/>
              </a:spcAft>
              <a:buSzPct val="100000"/>
              <a:buFont typeface="Calibri"/>
              <a:buChar char="•"/>
            </a:pPr>
            <a:r>
              <a:rPr lang="en-GB" sz="10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From the women first authors, 41,75% published with a female supervisor. </a:t>
            </a:r>
          </a:p>
          <a:p>
            <a:pPr marL="457200" lvl="0" indent="-349885" algn="just" rtl="0">
              <a:lnSpc>
                <a:spcPct val="150000"/>
              </a:lnSpc>
              <a:spcBef>
                <a:spcPts val="0"/>
              </a:spcBef>
              <a:spcAft>
                <a:spcPts val="0"/>
              </a:spcAft>
              <a:buSzPct val="100000"/>
              <a:buFont typeface="Calibri"/>
              <a:buChar char="•"/>
            </a:pPr>
            <a:r>
              <a:rPr lang="en-GB" sz="10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Among the men first authors, only 22,85% published with a female supervisor.</a:t>
            </a:r>
          </a:p>
          <a:p>
            <a:pPr marL="457200" lvl="0" indent="-349885" algn="just" rtl="0">
              <a:lnSpc>
                <a:spcPct val="150000"/>
              </a:lnSpc>
              <a:spcBef>
                <a:spcPts val="0"/>
              </a:spcBef>
              <a:spcAft>
                <a:spcPts val="0"/>
              </a:spcAft>
              <a:buSzPct val="100000"/>
              <a:buFont typeface="Calibri"/>
              <a:buChar char="•"/>
            </a:pPr>
            <a:r>
              <a:rPr lang="en-GB" sz="10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Inversely, 54,09% of female supervisors worked with a female first author, whereas only 32,70% of male supervisors published with a female first author. </a:t>
            </a:r>
          </a:p>
          <a:p>
            <a:pPr marL="457200" lvl="0" indent="-349885" algn="just" rtl="0">
              <a:lnSpc>
                <a:spcPct val="150000"/>
              </a:lnSpc>
              <a:spcBef>
                <a:spcPts val="0"/>
              </a:spcBef>
              <a:spcAft>
                <a:spcPts val="0"/>
              </a:spcAft>
              <a:buSzPct val="100000"/>
              <a:buFont typeface="Calibri"/>
              <a:buChar char="•"/>
            </a:pPr>
            <a:r>
              <a:rPr lang="en-GB" sz="10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Only 7,32% of male supervisors published with research teams where the majority of authors were women, compared to 58,68% of female supervisors. </a:t>
            </a:r>
          </a:p>
          <a:p>
            <a:pPr marL="0" lvl="0" indent="0" algn="just" rtl="0">
              <a:lnSpc>
                <a:spcPct val="150000"/>
              </a:lnSpc>
              <a:spcBef>
                <a:spcPts val="0"/>
              </a:spcBef>
              <a:spcAft>
                <a:spcPts val="0"/>
              </a:spcAft>
              <a:buClr>
                <a:schemeClr val="dk1"/>
              </a:buClr>
              <a:buSzPts val="1100"/>
              <a:buFont typeface="Arial"/>
              <a:buNone/>
            </a:pPr>
            <a:endParaRPr sz="1000" dirty="0">
              <a:solidFill>
                <a:schemeClr val="dk1"/>
              </a:solidFill>
              <a:latin typeface="Times"/>
              <a:ea typeface="Times"/>
              <a:cs typeface="Times"/>
              <a:sym typeface="Times"/>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de-DE" dirty="0" err="1"/>
              <a:t>we</a:t>
            </a:r>
            <a:r>
              <a:rPr lang="de-DE" dirty="0"/>
              <a:t> </a:t>
            </a:r>
            <a:r>
              <a:rPr lang="de-DE" dirty="0" err="1"/>
              <a:t>have</a:t>
            </a:r>
            <a:r>
              <a:rPr lang="de-DE" dirty="0"/>
              <a:t> </a:t>
            </a:r>
            <a:r>
              <a:rPr lang="de-DE" dirty="0" err="1"/>
              <a:t>identified</a:t>
            </a:r>
            <a:r>
              <a:rPr lang="de-DE" dirty="0"/>
              <a:t> 13 </a:t>
            </a:r>
            <a:r>
              <a:rPr lang="de-DE" dirty="0" err="1"/>
              <a:t>topics</a:t>
            </a:r>
            <a:r>
              <a:rPr lang="de-DE" dirty="0"/>
              <a:t> </a:t>
            </a:r>
            <a:r>
              <a:rPr lang="de-DE" dirty="0" err="1"/>
              <a:t>as</a:t>
            </a:r>
            <a:r>
              <a:rPr lang="de-DE" dirty="0"/>
              <a:t> </a:t>
            </a:r>
            <a:r>
              <a:rPr lang="de-DE" dirty="0" err="1"/>
              <a:t>related</a:t>
            </a:r>
            <a:r>
              <a:rPr lang="de-DE" dirty="0"/>
              <a:t> </a:t>
            </a:r>
            <a:r>
              <a:rPr lang="de-DE" dirty="0" err="1"/>
              <a:t>to</a:t>
            </a:r>
            <a:r>
              <a:rPr lang="de-DE" dirty="0"/>
              <a:t> </a:t>
            </a:r>
            <a:r>
              <a:rPr lang="de-DE" dirty="0" err="1"/>
              <a:t>the</a:t>
            </a:r>
            <a:r>
              <a:rPr lang="de-DE" dirty="0"/>
              <a:t> </a:t>
            </a:r>
            <a:r>
              <a:rPr lang="de-DE" dirty="0" err="1"/>
              <a:t>conceptual</a:t>
            </a:r>
            <a:r>
              <a:rPr lang="de-DE" dirty="0"/>
              <a:t> </a:t>
            </a:r>
            <a:r>
              <a:rPr lang="de-DE" dirty="0" err="1"/>
              <a:t>framework</a:t>
            </a:r>
            <a:r>
              <a:rPr lang="de-DE" dirty="0"/>
              <a:t> </a:t>
            </a:r>
            <a:r>
              <a:rPr lang="de-DE" dirty="0" err="1"/>
              <a:t>of</a:t>
            </a:r>
            <a:r>
              <a:rPr lang="de-DE" dirty="0"/>
              <a:t> </a:t>
            </a:r>
            <a:r>
              <a:rPr lang="de-DE" dirty="0" err="1"/>
              <a:t>climate</a:t>
            </a:r>
            <a:r>
              <a:rPr lang="de-DE" dirty="0"/>
              <a:t> </a:t>
            </a:r>
            <a:r>
              <a:rPr lang="de-DE" dirty="0" err="1"/>
              <a:t>justice</a:t>
            </a:r>
            <a:endParaRPr lang="de-DE" dirty="0"/>
          </a:p>
          <a:p>
            <a:pPr marL="0" lvl="0" indent="0" algn="l" rtl="0">
              <a:lnSpc>
                <a:spcPct val="100000"/>
              </a:lnSpc>
              <a:spcBef>
                <a:spcPts val="0"/>
              </a:spcBef>
              <a:spcAft>
                <a:spcPts val="0"/>
              </a:spcAft>
              <a:buSzPts val="1100"/>
              <a:buNone/>
            </a:pPr>
            <a:r>
              <a:rPr lang="de-DE" dirty="0" err="1"/>
              <a:t>we</a:t>
            </a:r>
            <a:r>
              <a:rPr lang="de-DE" dirty="0"/>
              <a:t> </a:t>
            </a:r>
            <a:r>
              <a:rPr lang="de-DE" dirty="0" err="1"/>
              <a:t>can</a:t>
            </a:r>
            <a:r>
              <a:rPr lang="de-DE" dirty="0"/>
              <a:t> </a:t>
            </a:r>
            <a:r>
              <a:rPr lang="de-DE" dirty="0" err="1"/>
              <a:t>clearly</a:t>
            </a:r>
            <a:r>
              <a:rPr lang="de-DE" dirty="0"/>
              <a:t> </a:t>
            </a:r>
            <a:r>
              <a:rPr lang="de-DE" dirty="0" err="1"/>
              <a:t>see</a:t>
            </a:r>
            <a:r>
              <a:rPr lang="de-DE" dirty="0"/>
              <a:t> </a:t>
            </a:r>
            <a:r>
              <a:rPr lang="de-DE" dirty="0" err="1"/>
              <a:t>that</a:t>
            </a:r>
            <a:r>
              <a:rPr lang="de-DE" dirty="0"/>
              <a:t> </a:t>
            </a:r>
            <a:r>
              <a:rPr lang="de-DE" dirty="0" err="1"/>
              <a:t>some</a:t>
            </a:r>
            <a:r>
              <a:rPr lang="de-DE" dirty="0"/>
              <a:t> </a:t>
            </a:r>
            <a:r>
              <a:rPr lang="de-DE" dirty="0" err="1"/>
              <a:t>topics</a:t>
            </a:r>
            <a:r>
              <a:rPr lang="de-DE" dirty="0"/>
              <a:t> </a:t>
            </a:r>
            <a:r>
              <a:rPr lang="de-DE" dirty="0" err="1"/>
              <a:t>are</a:t>
            </a:r>
            <a:r>
              <a:rPr lang="de-DE" dirty="0"/>
              <a:t> </a:t>
            </a:r>
            <a:r>
              <a:rPr lang="de-DE" dirty="0" err="1"/>
              <a:t>very</a:t>
            </a:r>
            <a:r>
              <a:rPr lang="de-DE" dirty="0"/>
              <a:t> </a:t>
            </a:r>
            <a:r>
              <a:rPr lang="en-GB" dirty="0"/>
              <a:t>"</a:t>
            </a:r>
            <a:r>
              <a:rPr lang="de-DE" dirty="0" err="1"/>
              <a:t>gendered</a:t>
            </a:r>
            <a:r>
              <a:rPr lang="de-DE" dirty="0"/>
              <a:t>“</a:t>
            </a:r>
          </a:p>
          <a:p>
            <a:pPr marL="0" lvl="0" indent="0" algn="l" rtl="0">
              <a:lnSpc>
                <a:spcPct val="100000"/>
              </a:lnSpc>
              <a:spcBef>
                <a:spcPts val="0"/>
              </a:spcBef>
              <a:spcAft>
                <a:spcPts val="0"/>
              </a:spcAft>
              <a:buSzPts val="1100"/>
              <a:buNone/>
            </a:pPr>
            <a:r>
              <a:rPr lang="de-DE" dirty="0" err="1"/>
              <a:t>some</a:t>
            </a:r>
            <a:r>
              <a:rPr lang="de-DE" dirty="0"/>
              <a:t> </a:t>
            </a:r>
            <a:r>
              <a:rPr lang="de-DE" dirty="0" err="1"/>
              <a:t>topics</a:t>
            </a:r>
            <a:r>
              <a:rPr lang="de-DE" dirty="0"/>
              <a:t> </a:t>
            </a:r>
            <a:r>
              <a:rPr lang="de-DE" dirty="0" err="1"/>
              <a:t>associated</a:t>
            </a:r>
            <a:r>
              <a:rPr lang="de-DE" dirty="0"/>
              <a:t> </a:t>
            </a:r>
            <a:r>
              <a:rPr lang="de-DE" dirty="0" err="1"/>
              <a:t>with</a:t>
            </a:r>
            <a:r>
              <a:rPr lang="de-DE" dirty="0"/>
              <a:t> </a:t>
            </a:r>
            <a:r>
              <a:rPr lang="de-DE" dirty="0" err="1"/>
              <a:t>the</a:t>
            </a:r>
            <a:r>
              <a:rPr lang="de-DE" dirty="0"/>
              <a:t> </a:t>
            </a:r>
            <a:r>
              <a:rPr lang="de-DE" dirty="0" err="1"/>
              <a:t>framework</a:t>
            </a:r>
            <a:r>
              <a:rPr lang="de-DE" dirty="0"/>
              <a:t> </a:t>
            </a:r>
            <a:r>
              <a:rPr lang="de-DE" dirty="0" err="1"/>
              <a:t>are</a:t>
            </a:r>
            <a:r>
              <a:rPr lang="de-DE" dirty="0"/>
              <a:t> not </a:t>
            </a:r>
            <a:r>
              <a:rPr lang="de-DE" dirty="0" err="1"/>
              <a:t>present</a:t>
            </a:r>
            <a:r>
              <a:rPr lang="de-DE" dirty="0"/>
              <a:t> at all (i.e. </a:t>
            </a:r>
            <a:r>
              <a:rPr lang="de-DE" dirty="0" err="1"/>
              <a:t>inequality</a:t>
            </a:r>
            <a:r>
              <a:rPr lang="de-DE" dirty="0"/>
              <a:t> on </a:t>
            </a:r>
            <a:r>
              <a:rPr lang="de-DE" dirty="0" err="1"/>
              <a:t>the</a:t>
            </a:r>
            <a:r>
              <a:rPr lang="de-DE" dirty="0"/>
              <a:t> </a:t>
            </a:r>
            <a:r>
              <a:rPr lang="de-DE" dirty="0" err="1"/>
              <a:t>basis</a:t>
            </a:r>
            <a:r>
              <a:rPr lang="de-DE" dirty="0"/>
              <a:t> </a:t>
            </a:r>
            <a:r>
              <a:rPr lang="de-DE" dirty="0" err="1"/>
              <a:t>of</a:t>
            </a:r>
            <a:r>
              <a:rPr lang="de-DE" dirty="0"/>
              <a:t> </a:t>
            </a:r>
            <a:r>
              <a:rPr lang="de-DE" dirty="0" err="1"/>
              <a:t>race</a:t>
            </a:r>
            <a:r>
              <a:rPr lang="de-DE" dirty="0"/>
              <a:t>/</a:t>
            </a:r>
            <a:r>
              <a:rPr lang="de-DE" dirty="0" err="1"/>
              <a:t>ethnicity</a:t>
            </a:r>
            <a:r>
              <a:rPr lang="de-DE" dirty="0"/>
              <a:t>)</a:t>
            </a:r>
          </a:p>
          <a:p>
            <a:pPr marL="0" lvl="0" indent="0" algn="l" rtl="0">
              <a:lnSpc>
                <a:spcPct val="100000"/>
              </a:lnSpc>
              <a:spcBef>
                <a:spcPts val="0"/>
              </a:spcBef>
              <a:spcAft>
                <a:spcPts val="0"/>
              </a:spcAft>
              <a:buSzPts val="1100"/>
              <a:buNone/>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solidFill>
                  <a:srgbClr val="252D35"/>
                </a:solidFill>
                <a:latin typeface="Calibri Light" panose="020F0302020204030204" pitchFamily="34" charset="0"/>
                <a:ea typeface="Calibri"/>
                <a:cs typeface="Calibri Light" panose="020F0302020204030204" pitchFamily="34" charset="0"/>
                <a:sym typeface="Calibri"/>
              </a:rPr>
              <a:t>The ‘climate justice’ topics appear to be rather tightly related, even in a 2-D representation of the topical space.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4"/>
        <p:cNvGrpSpPr/>
        <p:nvPr/>
      </p:nvGrpSpPr>
      <p:grpSpPr>
        <a:xfrm>
          <a:off x="0" y="0"/>
          <a:ext cx="0" cy="0"/>
          <a:chOff x="0" y="0"/>
          <a:chExt cx="0" cy="0"/>
        </a:xfrm>
      </p:grpSpPr>
      <p:sp>
        <p:nvSpPr>
          <p:cNvPr id="15" name="Google Shape;15;p21"/>
          <p:cNvSpPr txBox="1">
            <a:spLocks noGrp="1"/>
          </p:cNvSpPr>
          <p:nvPr>
            <p:ph type="ctrTitle"/>
          </p:nvPr>
        </p:nvSpPr>
        <p:spPr>
          <a:xfrm>
            <a:off x="1023105" y="1539435"/>
            <a:ext cx="7663800" cy="1156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0067A1"/>
              </a:buClr>
              <a:buSzPts val="4400"/>
              <a:buFont typeface="Arial"/>
              <a:buNone/>
              <a:defRPr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1"/>
          <p:cNvSpPr txBox="1">
            <a:spLocks noGrp="1"/>
          </p:cNvSpPr>
          <p:nvPr>
            <p:ph type="subTitle" idx="1"/>
          </p:nvPr>
        </p:nvSpPr>
        <p:spPr>
          <a:xfrm>
            <a:off x="1023105" y="3037148"/>
            <a:ext cx="6063600" cy="13143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SzPts val="1870"/>
              <a:buNone/>
              <a:defRPr>
                <a:solidFill>
                  <a:srgbClr val="7F7F7F"/>
                </a:solidFill>
              </a:defRPr>
            </a:lvl1pPr>
            <a:lvl2pPr lvl="1" algn="ctr">
              <a:lnSpc>
                <a:spcPct val="100000"/>
              </a:lnSpc>
              <a:spcBef>
                <a:spcPts val="380"/>
              </a:spcBef>
              <a:spcAft>
                <a:spcPts val="0"/>
              </a:spcAft>
              <a:buSzPts val="1615"/>
              <a:buNone/>
              <a:defRPr>
                <a:solidFill>
                  <a:srgbClr val="8B8B8D"/>
                </a:solidFill>
              </a:defRPr>
            </a:lvl2pPr>
            <a:lvl3pPr lvl="2" algn="ctr">
              <a:lnSpc>
                <a:spcPct val="100000"/>
              </a:lnSpc>
              <a:spcBef>
                <a:spcPts val="340"/>
              </a:spcBef>
              <a:spcAft>
                <a:spcPts val="0"/>
              </a:spcAft>
              <a:buSzPts val="1530"/>
              <a:buNone/>
              <a:defRPr>
                <a:solidFill>
                  <a:srgbClr val="8B8B8D"/>
                </a:solidFill>
              </a:defRPr>
            </a:lvl3pPr>
            <a:lvl4pPr lvl="3" algn="ctr">
              <a:lnSpc>
                <a:spcPct val="100000"/>
              </a:lnSpc>
              <a:spcBef>
                <a:spcPts val="300"/>
              </a:spcBef>
              <a:spcAft>
                <a:spcPts val="0"/>
              </a:spcAft>
              <a:buSzPts val="1500"/>
              <a:buNone/>
              <a:defRPr>
                <a:solidFill>
                  <a:srgbClr val="8B8B8D"/>
                </a:solidFill>
              </a:defRPr>
            </a:lvl4pPr>
            <a:lvl5pPr lvl="4" algn="ctr">
              <a:lnSpc>
                <a:spcPct val="100000"/>
              </a:lnSpc>
              <a:spcBef>
                <a:spcPts val="260"/>
              </a:spcBef>
              <a:spcAft>
                <a:spcPts val="0"/>
              </a:spcAft>
              <a:buSzPts val="1300"/>
              <a:buNone/>
              <a:defRPr>
                <a:solidFill>
                  <a:srgbClr val="8B8B8D"/>
                </a:solidFill>
              </a:defRPr>
            </a:lvl5pPr>
            <a:lvl6pPr lvl="5" algn="ctr">
              <a:lnSpc>
                <a:spcPct val="100000"/>
              </a:lnSpc>
              <a:spcBef>
                <a:spcPts val="260"/>
              </a:spcBef>
              <a:spcAft>
                <a:spcPts val="0"/>
              </a:spcAft>
              <a:buSzPts val="1300"/>
              <a:buNone/>
              <a:defRPr>
                <a:solidFill>
                  <a:srgbClr val="8B8B8D"/>
                </a:solidFill>
              </a:defRPr>
            </a:lvl6pPr>
            <a:lvl7pPr lvl="6" algn="ctr">
              <a:lnSpc>
                <a:spcPct val="100000"/>
              </a:lnSpc>
              <a:spcBef>
                <a:spcPts val="260"/>
              </a:spcBef>
              <a:spcAft>
                <a:spcPts val="0"/>
              </a:spcAft>
              <a:buSzPts val="1300"/>
              <a:buNone/>
              <a:defRPr>
                <a:solidFill>
                  <a:srgbClr val="8B8B8D"/>
                </a:solidFill>
              </a:defRPr>
            </a:lvl7pPr>
            <a:lvl8pPr lvl="7" algn="ctr">
              <a:lnSpc>
                <a:spcPct val="100000"/>
              </a:lnSpc>
              <a:spcBef>
                <a:spcPts val="260"/>
              </a:spcBef>
              <a:spcAft>
                <a:spcPts val="0"/>
              </a:spcAft>
              <a:buSzPts val="1300"/>
              <a:buNone/>
              <a:defRPr>
                <a:solidFill>
                  <a:srgbClr val="8B8B8D"/>
                </a:solidFill>
              </a:defRPr>
            </a:lvl8pPr>
            <a:lvl9pPr lvl="8" algn="ctr">
              <a:lnSpc>
                <a:spcPct val="100000"/>
              </a:lnSpc>
              <a:spcBef>
                <a:spcPts val="260"/>
              </a:spcBef>
              <a:spcAft>
                <a:spcPts val="0"/>
              </a:spcAft>
              <a:buSzPts val="1300"/>
              <a:buNone/>
              <a:defRPr>
                <a:solidFill>
                  <a:srgbClr val="8B8B8D"/>
                </a:solidFill>
              </a:defRPr>
            </a:lvl9pPr>
          </a:lstStyle>
          <a:p>
            <a:endParaRPr/>
          </a:p>
        </p:txBody>
      </p:sp>
      <p:sp>
        <p:nvSpPr>
          <p:cNvPr id="17" name="Google Shape;17;p21"/>
          <p:cNvSpPr txBox="1">
            <a:spLocks noGrp="1"/>
          </p:cNvSpPr>
          <p:nvPr>
            <p:ph type="dt" idx="10"/>
          </p:nvPr>
        </p:nvSpPr>
        <p:spPr>
          <a:xfrm>
            <a:off x="457200" y="4903898"/>
            <a:ext cx="2895600" cy="246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1"/>
          <p:cNvSpPr txBox="1">
            <a:spLocks noGrp="1"/>
          </p:cNvSpPr>
          <p:nvPr>
            <p:ph type="ftr" idx="11"/>
          </p:nvPr>
        </p:nvSpPr>
        <p:spPr>
          <a:xfrm>
            <a:off x="3429000" y="4903898"/>
            <a:ext cx="4114800" cy="246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0" name="Google Shape;20;p21"/>
          <p:cNvSpPr/>
          <p:nvPr/>
        </p:nvSpPr>
        <p:spPr>
          <a:xfrm>
            <a:off x="-1940782" y="1879642"/>
            <a:ext cx="15705936" cy="986600"/>
          </a:xfrm>
          <a:custGeom>
            <a:avLst/>
            <a:gdLst/>
            <a:ahLst/>
            <a:cxnLst/>
            <a:rect l="l" t="t" r="r" b="b"/>
            <a:pathLst>
              <a:path w="13868376" h="1315466" extrusionOk="0">
                <a:moveTo>
                  <a:pt x="0" y="986600"/>
                </a:moveTo>
                <a:cubicBezTo>
                  <a:pt x="841967" y="1112287"/>
                  <a:pt x="1683935" y="1237975"/>
                  <a:pt x="2630795" y="1292786"/>
                </a:cubicBezTo>
                <a:cubicBezTo>
                  <a:pt x="3577655" y="1347597"/>
                  <a:pt x="4639801" y="1355157"/>
                  <a:pt x="5681158" y="1315466"/>
                </a:cubicBezTo>
                <a:cubicBezTo>
                  <a:pt x="6722515" y="1275775"/>
                  <a:pt x="7680714" y="1222854"/>
                  <a:pt x="8878936" y="1054641"/>
                </a:cubicBezTo>
                <a:cubicBezTo>
                  <a:pt x="10077158" y="886428"/>
                  <a:pt x="12038915" y="481959"/>
                  <a:pt x="12870488" y="306186"/>
                </a:cubicBezTo>
                <a:cubicBezTo>
                  <a:pt x="13702061" y="130412"/>
                  <a:pt x="13868376" y="0"/>
                  <a:pt x="13868376" y="0"/>
                </a:cubicBezTo>
              </a:path>
            </a:pathLst>
          </a:custGeom>
          <a:noFill/>
          <a:ln w="12700" cap="flat" cmpd="sng">
            <a:solidFill>
              <a:srgbClr val="0067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 name="Google Shape;21;p21"/>
          <p:cNvSpPr/>
          <p:nvPr/>
        </p:nvSpPr>
        <p:spPr>
          <a:xfrm>
            <a:off x="0" y="0"/>
            <a:ext cx="9144000" cy="1311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2" name="Google Shape;22;p21" descr="MCC_PPT_Gestaltungselemente_Logo_a_600DPI.png"/>
          <p:cNvPicPr preferRelativeResize="0"/>
          <p:nvPr/>
        </p:nvPicPr>
        <p:blipFill rotWithShape="1">
          <a:blip r:embed="rId2">
            <a:alphaModFix/>
          </a:blip>
          <a:srcRect/>
          <a:stretch/>
        </p:blipFill>
        <p:spPr>
          <a:xfrm>
            <a:off x="0" y="0"/>
            <a:ext cx="3076956" cy="127215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067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body" idx="1"/>
          </p:nvPr>
        </p:nvSpPr>
        <p:spPr>
          <a:xfrm>
            <a:off x="457200" y="1200150"/>
            <a:ext cx="8229600" cy="36576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22"/>
          <p:cNvSpPr txBox="1">
            <a:spLocks noGrp="1"/>
          </p:cNvSpPr>
          <p:nvPr>
            <p:ph type="dt" idx="10"/>
          </p:nvPr>
        </p:nvSpPr>
        <p:spPr>
          <a:xfrm>
            <a:off x="457200" y="4903898"/>
            <a:ext cx="2895600" cy="246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3429000" y="4903898"/>
            <a:ext cx="4114800" cy="246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bschlussfilie">
  <p:cSld name="Abschlussfilie">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067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457200" y="4196983"/>
            <a:ext cx="8229600" cy="619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363"/>
              </a:spcBef>
              <a:spcAft>
                <a:spcPts val="0"/>
              </a:spcAft>
              <a:buSzPts val="1275"/>
              <a:buNone/>
              <a:defRPr sz="1500">
                <a:solidFill>
                  <a:srgbClr val="7F7F7F"/>
                </a:solidFill>
              </a:defRPr>
            </a:lvl1pPr>
            <a:lvl2pPr marL="914400" lvl="1" indent="-228600" algn="l">
              <a:lnSpc>
                <a:spcPct val="90000"/>
              </a:lnSpc>
              <a:spcBef>
                <a:spcPts val="363"/>
              </a:spcBef>
              <a:spcAft>
                <a:spcPts val="0"/>
              </a:spcAft>
              <a:buSzPts val="1275"/>
              <a:buNone/>
              <a:defRPr sz="1500">
                <a:solidFill>
                  <a:srgbClr val="7F7F7F"/>
                </a:solidFill>
              </a:defRPr>
            </a:lvl2pPr>
            <a:lvl3pPr marL="1371600" lvl="2" indent="-228600" algn="l">
              <a:lnSpc>
                <a:spcPct val="90000"/>
              </a:lnSpc>
              <a:spcBef>
                <a:spcPts val="363"/>
              </a:spcBef>
              <a:spcAft>
                <a:spcPts val="0"/>
              </a:spcAft>
              <a:buSzPts val="1350"/>
              <a:buNone/>
              <a:defRPr sz="1500">
                <a:solidFill>
                  <a:srgbClr val="7F7F7F"/>
                </a:solidFill>
              </a:defRPr>
            </a:lvl3pPr>
            <a:lvl4pPr marL="1828800" lvl="3" indent="-228600" algn="l">
              <a:lnSpc>
                <a:spcPct val="90000"/>
              </a:lnSpc>
              <a:spcBef>
                <a:spcPts val="363"/>
              </a:spcBef>
              <a:spcAft>
                <a:spcPts val="0"/>
              </a:spcAft>
              <a:buSzPts val="1500"/>
              <a:buNone/>
              <a:defRPr sz="1500">
                <a:solidFill>
                  <a:srgbClr val="7F7F7F"/>
                </a:solidFill>
              </a:defRPr>
            </a:lvl4pPr>
            <a:lvl5pPr marL="2286000" lvl="4" indent="-228600" algn="l">
              <a:lnSpc>
                <a:spcPct val="90000"/>
              </a:lnSpc>
              <a:spcBef>
                <a:spcPts val="363"/>
              </a:spcBef>
              <a:spcAft>
                <a:spcPts val="0"/>
              </a:spcAft>
              <a:buSzPts val="1500"/>
              <a:buNone/>
              <a:defRPr sz="1500">
                <a:solidFill>
                  <a:srgbClr val="7F7F7F"/>
                </a:solidFill>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2" name="Google Shape;32;p23"/>
          <p:cNvSpPr txBox="1">
            <a:spLocks noGrp="1"/>
          </p:cNvSpPr>
          <p:nvPr>
            <p:ph type="body" idx="2"/>
          </p:nvPr>
        </p:nvSpPr>
        <p:spPr>
          <a:xfrm>
            <a:off x="457200" y="1503219"/>
            <a:ext cx="8229600" cy="2540700"/>
          </a:xfrm>
          <a:prstGeom prst="rect">
            <a:avLst/>
          </a:prstGeom>
          <a:noFill/>
          <a:ln>
            <a:noFill/>
          </a:ln>
        </p:spPr>
        <p:txBody>
          <a:bodyPr spcFirstLastPara="1" wrap="square" lIns="91425" tIns="45700" rIns="91425" bIns="45700" anchor="t" anchorCtr="0">
            <a:normAutofit/>
          </a:bodyPr>
          <a:lstStyle>
            <a:lvl1pPr marL="457200" lvl="0" indent="-347345" algn="l">
              <a:lnSpc>
                <a:spcPct val="90000"/>
              </a:lnSpc>
              <a:spcBef>
                <a:spcPts val="440"/>
              </a:spcBef>
              <a:spcAft>
                <a:spcPts val="0"/>
              </a:spcAft>
              <a:buSzPts val="1870"/>
              <a:buChar char="•"/>
              <a:defRPr/>
            </a:lvl1pPr>
            <a:lvl2pPr marL="914400" lvl="1" indent="-331152" algn="l">
              <a:lnSpc>
                <a:spcPct val="90000"/>
              </a:lnSpc>
              <a:spcBef>
                <a:spcPts val="380"/>
              </a:spcBef>
              <a:spcAft>
                <a:spcPts val="0"/>
              </a:spcAft>
              <a:buSzPts val="1615"/>
              <a:buChar char="•"/>
              <a:defRPr/>
            </a:lvl2pPr>
            <a:lvl3pPr marL="1371600" lvl="2" indent="-325755" algn="l">
              <a:lnSpc>
                <a:spcPct val="90000"/>
              </a:lnSpc>
              <a:spcBef>
                <a:spcPts val="340"/>
              </a:spcBef>
              <a:spcAft>
                <a:spcPts val="0"/>
              </a:spcAft>
              <a:buSzPts val="1530"/>
              <a:buChar char="•"/>
              <a:defRPr/>
            </a:lvl3pPr>
            <a:lvl4pPr marL="1828800" lvl="3" indent="-323850" algn="l">
              <a:lnSpc>
                <a:spcPct val="90000"/>
              </a:lnSpc>
              <a:spcBef>
                <a:spcPts val="300"/>
              </a:spcBef>
              <a:spcAft>
                <a:spcPts val="0"/>
              </a:spcAft>
              <a:buSzPts val="1500"/>
              <a:buChar char="•"/>
              <a:defRPr/>
            </a:lvl4pPr>
            <a:lvl5pPr marL="2286000" lvl="4" indent="-311150" algn="l">
              <a:lnSpc>
                <a:spcPct val="90000"/>
              </a:lnSpc>
              <a:spcBef>
                <a:spcPts val="260"/>
              </a:spcBef>
              <a:spcAft>
                <a:spcPts val="0"/>
              </a:spcAft>
              <a:buSzPts val="13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3" name="Google Shape;33;p23"/>
          <p:cNvSpPr txBox="1">
            <a:spLocks noGrp="1"/>
          </p:cNvSpPr>
          <p:nvPr>
            <p:ph type="sldNum" idx="12"/>
          </p:nvPr>
        </p:nvSpPr>
        <p:spPr>
          <a:xfrm>
            <a:off x="8556784" y="4749851"/>
            <a:ext cx="548700" cy="393600"/>
          </a:xfrm>
          <a:prstGeom prst="rect">
            <a:avLst/>
          </a:prstGeom>
          <a:noFill/>
          <a:ln>
            <a:noFill/>
          </a:ln>
        </p:spPr>
        <p:txBody>
          <a:bodyPr spcFirstLastPara="1" wrap="square" lIns="91425" tIns="45700" rIns="0" bIns="4570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34"/>
        <p:cNvGrpSpPr/>
        <p:nvPr/>
      </p:nvGrpSpPr>
      <p:grpSpPr>
        <a:xfrm>
          <a:off x="0" y="0"/>
          <a:ext cx="0" cy="0"/>
          <a:chOff x="0" y="0"/>
          <a:chExt cx="0" cy="0"/>
        </a:xfrm>
      </p:grpSpPr>
      <p:sp>
        <p:nvSpPr>
          <p:cNvPr id="35" name="Google Shape;35;p24"/>
          <p:cNvSpPr txBox="1">
            <a:spLocks noGrp="1"/>
          </p:cNvSpPr>
          <p:nvPr>
            <p:ph type="dt" idx="10"/>
          </p:nvPr>
        </p:nvSpPr>
        <p:spPr>
          <a:xfrm>
            <a:off x="457200" y="4903898"/>
            <a:ext cx="2895600" cy="246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ftr" idx="11"/>
          </p:nvPr>
        </p:nvSpPr>
        <p:spPr>
          <a:xfrm>
            <a:off x="3429000" y="4903898"/>
            <a:ext cx="4114800" cy="246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4"/>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8" name="Google Shape;38;p24"/>
          <p:cNvSpPr/>
          <p:nvPr/>
        </p:nvSpPr>
        <p:spPr>
          <a:xfrm>
            <a:off x="0" y="752475"/>
            <a:ext cx="9144000" cy="558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ld mit Beschriftung">
  <p:cSld name="Bild mit Beschriftung">
    <p:spTree>
      <p:nvGrpSpPr>
        <p:cNvPr id="1" name="Shape 39"/>
        <p:cNvGrpSpPr/>
        <p:nvPr/>
      </p:nvGrpSpPr>
      <p:grpSpPr>
        <a:xfrm>
          <a:off x="0" y="0"/>
          <a:ext cx="0" cy="0"/>
          <a:chOff x="0" y="0"/>
          <a:chExt cx="0" cy="0"/>
        </a:xfrm>
      </p:grpSpPr>
      <p:sp>
        <p:nvSpPr>
          <p:cNvPr id="40" name="Google Shape;40;p25"/>
          <p:cNvSpPr txBox="1">
            <a:spLocks noGrp="1"/>
          </p:cNvSpPr>
          <p:nvPr>
            <p:ph type="dt" idx="10"/>
          </p:nvPr>
        </p:nvSpPr>
        <p:spPr>
          <a:xfrm>
            <a:off x="457200" y="4903898"/>
            <a:ext cx="2895600" cy="246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5"/>
          <p:cNvSpPr txBox="1">
            <a:spLocks noGrp="1"/>
          </p:cNvSpPr>
          <p:nvPr>
            <p:ph type="ftr" idx="11"/>
          </p:nvPr>
        </p:nvSpPr>
        <p:spPr>
          <a:xfrm>
            <a:off x="3429000" y="4903898"/>
            <a:ext cx="4114800" cy="246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25"/>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0067A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5"/>
          <p:cNvSpPr txBox="1">
            <a:spLocks noGrp="1"/>
          </p:cNvSpPr>
          <p:nvPr>
            <p:ph type="body" idx="1"/>
          </p:nvPr>
        </p:nvSpPr>
        <p:spPr>
          <a:xfrm>
            <a:off x="457200" y="1200150"/>
            <a:ext cx="3156000" cy="36576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5" name="Google Shape;45;p25"/>
          <p:cNvSpPr>
            <a:spLocks noGrp="1"/>
          </p:cNvSpPr>
          <p:nvPr>
            <p:ph type="pic" idx="2"/>
          </p:nvPr>
        </p:nvSpPr>
        <p:spPr>
          <a:xfrm>
            <a:off x="3807012" y="1300163"/>
            <a:ext cx="4867200" cy="3400500"/>
          </a:xfrm>
          <a:prstGeom prst="rect">
            <a:avLst/>
          </a:prstGeom>
          <a:solidFill>
            <a:schemeClr val="lt2"/>
          </a:solidFill>
          <a:ln w="76200" cap="flat" cmpd="sng">
            <a:solidFill>
              <a:srgbClr val="FFFFFF"/>
            </a:solidFill>
            <a:prstDash val="solid"/>
            <a:miter lim="800000"/>
            <a:headEnd type="none" w="sm" len="sm"/>
            <a:tailEnd type="none" w="sm" len="sm"/>
          </a:ln>
          <a:effectLst>
            <a:outerShdw blurRad="50800" dist="12700" dir="5400000" algn="t" rotWithShape="0">
              <a:srgbClr val="000000">
                <a:alpha val="58431"/>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0067A1"/>
              </a:buClr>
              <a:buSzPts val="2700"/>
              <a:buFont typeface="Arial"/>
              <a:buNone/>
              <a:defRPr sz="2700" b="1" i="0" u="none" strike="noStrike" cap="none">
                <a:solidFill>
                  <a:srgbClr val="0067A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457200" y="1200150"/>
            <a:ext cx="8229600" cy="3657600"/>
          </a:xfrm>
          <a:prstGeom prst="rect">
            <a:avLst/>
          </a:prstGeom>
          <a:noFill/>
          <a:ln>
            <a:noFill/>
          </a:ln>
        </p:spPr>
        <p:txBody>
          <a:bodyPr spcFirstLastPara="1" wrap="square" lIns="91425" tIns="45700" rIns="91425" bIns="45700" anchor="t" anchorCtr="0">
            <a:normAutofit/>
          </a:bodyPr>
          <a:lstStyle>
            <a:lvl1pPr marL="457200" marR="0" lvl="0" indent="-347345" algn="l" rtl="0">
              <a:lnSpc>
                <a:spcPct val="100000"/>
              </a:lnSpc>
              <a:spcBef>
                <a:spcPts val="440"/>
              </a:spcBef>
              <a:spcAft>
                <a:spcPts val="0"/>
              </a:spcAft>
              <a:buClr>
                <a:schemeClr val="accent1"/>
              </a:buClr>
              <a:buSzPts val="1870"/>
              <a:buFont typeface="Arial"/>
              <a:buChar char="•"/>
              <a:defRPr sz="2200" b="0" i="0" u="none" strike="noStrike" cap="none">
                <a:solidFill>
                  <a:schemeClr val="dk1"/>
                </a:solidFill>
                <a:latin typeface="Arial"/>
                <a:ea typeface="Arial"/>
                <a:cs typeface="Arial"/>
                <a:sym typeface="Arial"/>
              </a:defRPr>
            </a:lvl1pPr>
            <a:lvl2pPr marL="914400" marR="0" lvl="1" indent="-331152" algn="l" rtl="0">
              <a:lnSpc>
                <a:spcPct val="100000"/>
              </a:lnSpc>
              <a:spcBef>
                <a:spcPts val="380"/>
              </a:spcBef>
              <a:spcAft>
                <a:spcPts val="0"/>
              </a:spcAft>
              <a:buClr>
                <a:schemeClr val="accent1"/>
              </a:buClr>
              <a:buSzPts val="1615"/>
              <a:buFont typeface="Arial"/>
              <a:buChar char="•"/>
              <a:defRPr sz="1900" b="0" i="0" u="none" strike="noStrike" cap="none">
                <a:solidFill>
                  <a:schemeClr val="dk1"/>
                </a:solidFill>
                <a:latin typeface="Arial"/>
                <a:ea typeface="Arial"/>
                <a:cs typeface="Arial"/>
                <a:sym typeface="Arial"/>
              </a:defRPr>
            </a:lvl2pPr>
            <a:lvl3pPr marL="1371600" marR="0" lvl="2" indent="-325755" algn="l" rtl="0">
              <a:lnSpc>
                <a:spcPct val="100000"/>
              </a:lnSpc>
              <a:spcBef>
                <a:spcPts val="340"/>
              </a:spcBef>
              <a:spcAft>
                <a:spcPts val="0"/>
              </a:spcAft>
              <a:buClr>
                <a:schemeClr val="accent1"/>
              </a:buClr>
              <a:buSzPts val="1530"/>
              <a:buFont typeface="Arial"/>
              <a:buChar char="•"/>
              <a:defRPr sz="1700" b="0" i="0" u="none" strike="noStrike" cap="none">
                <a:solidFill>
                  <a:schemeClr val="dk1"/>
                </a:solidFill>
                <a:latin typeface="Arial"/>
                <a:ea typeface="Arial"/>
                <a:cs typeface="Arial"/>
                <a:sym typeface="Arial"/>
              </a:defRPr>
            </a:lvl3pPr>
            <a:lvl4pPr marL="1828800" marR="0" lvl="3" indent="-323850" algn="l" rtl="0">
              <a:lnSpc>
                <a:spcPct val="100000"/>
              </a:lnSpc>
              <a:spcBef>
                <a:spcPts val="3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5pPr>
            <a:lvl6pPr marL="2743200" marR="0" lvl="5"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8" name="Google Shape;8;p20"/>
          <p:cNvSpPr/>
          <p:nvPr/>
        </p:nvSpPr>
        <p:spPr>
          <a:xfrm>
            <a:off x="0" y="4890182"/>
            <a:ext cx="9144000" cy="2742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8D8D8"/>
              </a:solidFill>
              <a:latin typeface="Arial"/>
              <a:ea typeface="Arial"/>
              <a:cs typeface="Arial"/>
              <a:sym typeface="Arial"/>
            </a:endParaRPr>
          </a:p>
        </p:txBody>
      </p:sp>
      <p:sp>
        <p:nvSpPr>
          <p:cNvPr id="9" name="Google Shape;9;p20"/>
          <p:cNvSpPr txBox="1">
            <a:spLocks noGrp="1"/>
          </p:cNvSpPr>
          <p:nvPr>
            <p:ph type="dt" idx="10"/>
          </p:nvPr>
        </p:nvSpPr>
        <p:spPr>
          <a:xfrm>
            <a:off x="457200" y="4903898"/>
            <a:ext cx="2895600" cy="246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20"/>
          <p:cNvSpPr txBox="1">
            <a:spLocks noGrp="1"/>
          </p:cNvSpPr>
          <p:nvPr>
            <p:ph type="ftr" idx="11"/>
          </p:nvPr>
        </p:nvSpPr>
        <p:spPr>
          <a:xfrm>
            <a:off x="3429000" y="4903898"/>
            <a:ext cx="4114800" cy="246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20"/>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2" name="Google Shape;12;p20"/>
          <p:cNvCxnSpPr/>
          <p:nvPr/>
        </p:nvCxnSpPr>
        <p:spPr>
          <a:xfrm>
            <a:off x="457200" y="1143000"/>
            <a:ext cx="8229600" cy="0"/>
          </a:xfrm>
          <a:prstGeom prst="straightConnector1">
            <a:avLst/>
          </a:prstGeom>
          <a:noFill/>
          <a:ln w="12700" cap="flat" cmpd="sng">
            <a:solidFill>
              <a:srgbClr val="0067A1"/>
            </a:solidFill>
            <a:prstDash val="solid"/>
            <a:round/>
            <a:headEnd type="none" w="sm" len="sm"/>
            <a:tailEnd type="none" w="sm" len="sm"/>
          </a:ln>
        </p:spPr>
      </p:cxnSp>
      <p:pic>
        <p:nvPicPr>
          <p:cNvPr id="13" name="Google Shape;13;p20" descr="MCC_PPT_Gestaltungselemente_Logo_b_600DPI.png"/>
          <p:cNvPicPr preferRelativeResize="0"/>
          <p:nvPr/>
        </p:nvPicPr>
        <p:blipFill rotWithShape="1">
          <a:blip r:embed="rId7">
            <a:alphaModFix/>
          </a:blip>
          <a:srcRect/>
          <a:stretch/>
        </p:blipFill>
        <p:spPr>
          <a:xfrm>
            <a:off x="7939278" y="0"/>
            <a:ext cx="1204722" cy="6366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19_CEB137FB.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12_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F_0.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
          <p:cNvSpPr txBox="1">
            <a:spLocks noGrp="1"/>
          </p:cNvSpPr>
          <p:nvPr>
            <p:ph type="subTitle" idx="1"/>
          </p:nvPr>
        </p:nvSpPr>
        <p:spPr>
          <a:xfrm>
            <a:off x="1023105" y="3219060"/>
            <a:ext cx="6427500" cy="38982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440"/>
              </a:spcBef>
              <a:spcAft>
                <a:spcPts val="0"/>
              </a:spcAft>
              <a:buSzPts val="1870"/>
              <a:buNone/>
            </a:pPr>
            <a:r>
              <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rPr>
              <a:t>Workshop Adaptation Tracking and AI</a:t>
            </a:r>
            <a:endParaRPr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endParaRPr>
          </a:p>
        </p:txBody>
      </p:sp>
      <p:sp>
        <p:nvSpPr>
          <p:cNvPr id="51" name="Google Shape;51;p1"/>
          <p:cNvSpPr txBox="1">
            <a:spLocks noGrp="1"/>
          </p:cNvSpPr>
          <p:nvPr>
            <p:ph type="ctrTitle"/>
          </p:nvPr>
        </p:nvSpPr>
        <p:spPr>
          <a:xfrm>
            <a:off x="1023105" y="1539435"/>
            <a:ext cx="6999666" cy="1156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SzPts val="4400"/>
              <a:buNone/>
            </a:pPr>
            <a:r>
              <a:rPr lang="en-GB" sz="2400" dirty="0">
                <a:solidFill>
                  <a:srgbClr val="252D35"/>
                </a:solidFill>
                <a:latin typeface="Calibri Light" panose="020F0302020204030204" pitchFamily="34" charset="0"/>
                <a:ea typeface="Calibri"/>
                <a:cs typeface="Calibri Light" panose="020F0302020204030204" pitchFamily="34" charset="0"/>
                <a:sym typeface="Calibri"/>
              </a:rPr>
              <a:t>Climate justice </a:t>
            </a: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in adaptation policy: an </a:t>
            </a:r>
            <a:r>
              <a:rPr lang="en-GB" sz="2400" dirty="0">
                <a:solidFill>
                  <a:srgbClr val="252D35"/>
                </a:solidFill>
                <a:latin typeface="Calibri Light" panose="020F0302020204030204" pitchFamily="34" charset="0"/>
                <a:ea typeface="Calibri"/>
                <a:cs typeface="Calibri Light" panose="020F0302020204030204" pitchFamily="34" charset="0"/>
                <a:sym typeface="Calibri"/>
              </a:rPr>
              <a:t>evidence map </a:t>
            </a: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and </a:t>
            </a:r>
            <a:r>
              <a:rPr lang="en-GB" sz="2400" dirty="0">
                <a:solidFill>
                  <a:srgbClr val="252D35"/>
                </a:solidFill>
                <a:latin typeface="Calibri Light" panose="020F0302020204030204" pitchFamily="34" charset="0"/>
                <a:ea typeface="Calibri"/>
                <a:cs typeface="Calibri Light" panose="020F0302020204030204" pitchFamily="34" charset="0"/>
                <a:sym typeface="Calibri"/>
              </a:rPr>
              <a:t>author’s gender</a:t>
            </a: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 analysis </a:t>
            </a:r>
          </a:p>
        </p:txBody>
      </p:sp>
      <p:sp>
        <p:nvSpPr>
          <p:cNvPr id="52" name="Google Shape;52;p1"/>
          <p:cNvSpPr txBox="1"/>
          <p:nvPr/>
        </p:nvSpPr>
        <p:spPr>
          <a:xfrm>
            <a:off x="6073350" y="4521825"/>
            <a:ext cx="3000000" cy="38982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440"/>
              </a:spcBef>
              <a:spcAft>
                <a:spcPts val="0"/>
              </a:spcAft>
              <a:buClr>
                <a:srgbClr val="000000"/>
              </a:buClr>
              <a:buSzPts val="900"/>
              <a:buFont typeface="Arial"/>
              <a:buNone/>
            </a:pPr>
            <a:r>
              <a:rPr lang="en-GB" sz="10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Diana Danilenko, </a:t>
            </a:r>
            <a:r>
              <a:rPr lang="en-GB" sz="10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24</a:t>
            </a:r>
            <a:r>
              <a:rPr lang="en-GB" sz="10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.10.2023</a:t>
            </a:r>
            <a:endParaRPr sz="10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11" name="Picture 10" descr="A diagram of a group of dots&#10;&#10;Description automatically generated with medium confidence">
            <a:extLst>
              <a:ext uri="{FF2B5EF4-FFF2-40B4-BE49-F238E27FC236}">
                <a16:creationId xmlns:a16="http://schemas.microsoft.com/office/drawing/2014/main" id="{26F49DF5-DC55-C881-F43B-E0CD4D8A655E}"/>
              </a:ext>
            </a:extLst>
          </p:cNvPr>
          <p:cNvPicPr>
            <a:picLocks noChangeAspect="1"/>
          </p:cNvPicPr>
          <p:nvPr/>
        </p:nvPicPr>
        <p:blipFill>
          <a:blip r:embed="rId3"/>
          <a:stretch>
            <a:fillRect/>
          </a:stretch>
        </p:blipFill>
        <p:spPr>
          <a:xfrm>
            <a:off x="0" y="1272006"/>
            <a:ext cx="4950000" cy="3600000"/>
          </a:xfrm>
          <a:prstGeom prst="rect">
            <a:avLst/>
          </a:prstGeom>
        </p:spPr>
      </p:pic>
      <p:sp>
        <p:nvSpPr>
          <p:cNvPr id="310" name="Google Shape;310;g24160849ff8_0_20"/>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5.2 Results: Structural Topic Modelling</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312" name="Google Shape;312;g24160849ff8_0_20"/>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10</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pic>
        <p:nvPicPr>
          <p:cNvPr id="10" name="Picture 9" descr="A graph with many dots&#10;&#10;Description automatically generated with medium confidence">
            <a:extLst>
              <a:ext uri="{FF2B5EF4-FFF2-40B4-BE49-F238E27FC236}">
                <a16:creationId xmlns:a16="http://schemas.microsoft.com/office/drawing/2014/main" id="{E2A21F2B-2E0B-251A-7714-BC9585B7D303}"/>
              </a:ext>
            </a:extLst>
          </p:cNvPr>
          <p:cNvPicPr>
            <a:picLocks noChangeAspect="1"/>
          </p:cNvPicPr>
          <p:nvPr/>
        </p:nvPicPr>
        <p:blipFill rotWithShape="1">
          <a:blip r:embed="rId4"/>
          <a:srcRect l="6848" r="22814" b="3255"/>
          <a:stretch/>
        </p:blipFill>
        <p:spPr>
          <a:xfrm>
            <a:off x="4950000" y="1223374"/>
            <a:ext cx="3598842" cy="3600000"/>
          </a:xfrm>
          <a:prstGeom prst="rect">
            <a:avLst/>
          </a:prstGeom>
          <a:effectLst>
            <a:outerShdw blurRad="50800" dist="63500" dir="8100000" algn="tr" rotWithShape="0">
              <a:prstClr val="black">
                <a:alpha val="40000"/>
              </a:prstClr>
            </a:outerShdw>
          </a:effectLst>
        </p:spPr>
      </p:pic>
      <p:sp>
        <p:nvSpPr>
          <p:cNvPr id="8" name="Google Shape;288;p16">
            <a:extLst>
              <a:ext uri="{FF2B5EF4-FFF2-40B4-BE49-F238E27FC236}">
                <a16:creationId xmlns:a16="http://schemas.microsoft.com/office/drawing/2014/main" id="{E8DDBBC0-AA6C-9F28-E77A-A474AFF7DCF8}"/>
              </a:ext>
            </a:extLst>
          </p:cNvPr>
          <p:cNvSpPr txBox="1"/>
          <p:nvPr/>
        </p:nvSpPr>
        <p:spPr>
          <a:xfrm>
            <a:off x="1360245" y="4911472"/>
            <a:ext cx="804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Results</a:t>
            </a:r>
            <a:endParaRPr dirty="0">
              <a:latin typeface="Calibri Light" panose="020F0302020204030204" pitchFamily="34" charset="0"/>
              <a:cs typeface="Calibri Light" panose="020F0302020204030204" pitchFamily="34" charset="0"/>
            </a:endParaRPr>
          </a:p>
        </p:txBody>
      </p:sp>
      <p:sp>
        <p:nvSpPr>
          <p:cNvPr id="9" name="Google Shape;289;p16">
            <a:extLst>
              <a:ext uri="{FF2B5EF4-FFF2-40B4-BE49-F238E27FC236}">
                <a16:creationId xmlns:a16="http://schemas.microsoft.com/office/drawing/2014/main" id="{4C288936-D96F-4477-2486-C8C3A5B369AE}"/>
              </a:ext>
            </a:extLst>
          </p:cNvPr>
          <p:cNvSpPr/>
          <p:nvPr/>
        </p:nvSpPr>
        <p:spPr>
          <a:xfrm>
            <a:off x="457200" y="4976548"/>
            <a:ext cx="101600" cy="101600"/>
          </a:xfrm>
          <a:prstGeom prst="ellipse">
            <a:avLst/>
          </a:prstGeom>
          <a:solidFill>
            <a:schemeClr val="tx1">
              <a:lumMod val="10000"/>
              <a:lumOff val="90000"/>
            </a:schemeClr>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290;p16">
            <a:extLst>
              <a:ext uri="{FF2B5EF4-FFF2-40B4-BE49-F238E27FC236}">
                <a16:creationId xmlns:a16="http://schemas.microsoft.com/office/drawing/2014/main" id="{85375EA3-6C15-FC97-ECC8-0C3E2761FD9D}"/>
              </a:ext>
            </a:extLst>
          </p:cNvPr>
          <p:cNvSpPr/>
          <p:nvPr/>
        </p:nvSpPr>
        <p:spPr>
          <a:xfrm>
            <a:off x="617416"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291;p16">
            <a:extLst>
              <a:ext uri="{FF2B5EF4-FFF2-40B4-BE49-F238E27FC236}">
                <a16:creationId xmlns:a16="http://schemas.microsoft.com/office/drawing/2014/main" id="{ADD8F413-BD7B-B36D-C145-7825FE1EBD89}"/>
              </a:ext>
            </a:extLst>
          </p:cNvPr>
          <p:cNvSpPr/>
          <p:nvPr/>
        </p:nvSpPr>
        <p:spPr>
          <a:xfrm>
            <a:off x="777632" y="4977008"/>
            <a:ext cx="101600" cy="101600"/>
          </a:xfrm>
          <a:prstGeom prst="ellipse">
            <a:avLst/>
          </a:prstGeom>
          <a:solidFill>
            <a:schemeClr val="tx1"/>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290;p16">
            <a:extLst>
              <a:ext uri="{FF2B5EF4-FFF2-40B4-BE49-F238E27FC236}">
                <a16:creationId xmlns:a16="http://schemas.microsoft.com/office/drawing/2014/main" id="{1C20B515-479F-8F1F-307A-F52A76A4E2E8}"/>
              </a:ext>
            </a:extLst>
          </p:cNvPr>
          <p:cNvSpPr/>
          <p:nvPr/>
        </p:nvSpPr>
        <p:spPr>
          <a:xfrm>
            <a:off x="937848"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 name="Google Shape;291;p16">
            <a:extLst>
              <a:ext uri="{FF2B5EF4-FFF2-40B4-BE49-F238E27FC236}">
                <a16:creationId xmlns:a16="http://schemas.microsoft.com/office/drawing/2014/main" id="{2C4E6A0E-BEBB-661F-5C23-DEE52CCB0BA0}"/>
              </a:ext>
            </a:extLst>
          </p:cNvPr>
          <p:cNvSpPr/>
          <p:nvPr/>
        </p:nvSpPr>
        <p:spPr>
          <a:xfrm>
            <a:off x="1098064"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291;p16">
            <a:extLst>
              <a:ext uri="{FF2B5EF4-FFF2-40B4-BE49-F238E27FC236}">
                <a16:creationId xmlns:a16="http://schemas.microsoft.com/office/drawing/2014/main" id="{455F341F-085E-5230-69F7-814C39DCACFD}"/>
              </a:ext>
            </a:extLst>
          </p:cNvPr>
          <p:cNvSpPr/>
          <p:nvPr/>
        </p:nvSpPr>
        <p:spPr>
          <a:xfrm>
            <a:off x="1258645"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425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11" name="Picture 10" descr="A diagram of a group of dots&#10;&#10;Description automatically generated with medium confidence">
            <a:extLst>
              <a:ext uri="{FF2B5EF4-FFF2-40B4-BE49-F238E27FC236}">
                <a16:creationId xmlns:a16="http://schemas.microsoft.com/office/drawing/2014/main" id="{3516A364-E312-2523-6C05-40A4EDE3A630}"/>
              </a:ext>
            </a:extLst>
          </p:cNvPr>
          <p:cNvPicPr>
            <a:picLocks noChangeAspect="1"/>
          </p:cNvPicPr>
          <p:nvPr/>
        </p:nvPicPr>
        <p:blipFill>
          <a:blip r:embed="rId3"/>
          <a:stretch>
            <a:fillRect/>
          </a:stretch>
        </p:blipFill>
        <p:spPr>
          <a:xfrm>
            <a:off x="0" y="1272006"/>
            <a:ext cx="4950000" cy="3600000"/>
          </a:xfrm>
          <a:prstGeom prst="rect">
            <a:avLst/>
          </a:prstGeom>
        </p:spPr>
      </p:pic>
      <p:sp>
        <p:nvSpPr>
          <p:cNvPr id="310" name="Google Shape;310;g24160849ff8_0_20"/>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5.2 Results: Structural Topic Modelling</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312" name="Google Shape;312;g24160849ff8_0_20"/>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11</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pic>
        <p:nvPicPr>
          <p:cNvPr id="10" name="Picture 9" descr="A graph with many colored dots&#10;&#10;Description automatically generated with medium confidence">
            <a:extLst>
              <a:ext uri="{FF2B5EF4-FFF2-40B4-BE49-F238E27FC236}">
                <a16:creationId xmlns:a16="http://schemas.microsoft.com/office/drawing/2014/main" id="{3C47D87A-CB21-E152-260D-FA0607AD65D1}"/>
              </a:ext>
            </a:extLst>
          </p:cNvPr>
          <p:cNvPicPr>
            <a:picLocks noChangeAspect="1"/>
          </p:cNvPicPr>
          <p:nvPr/>
        </p:nvPicPr>
        <p:blipFill rotWithShape="1">
          <a:blip r:embed="rId4"/>
          <a:srcRect l="4582" r="25080" b="3255"/>
          <a:stretch/>
        </p:blipFill>
        <p:spPr>
          <a:xfrm>
            <a:off x="4950000" y="1223374"/>
            <a:ext cx="3598842" cy="3600000"/>
          </a:xfrm>
          <a:prstGeom prst="rect">
            <a:avLst/>
          </a:prstGeom>
          <a:effectLst>
            <a:outerShdw blurRad="50800" dist="63500" dir="8100000" algn="tr" rotWithShape="0">
              <a:prstClr val="black">
                <a:alpha val="40000"/>
              </a:prstClr>
            </a:outerShdw>
          </a:effectLst>
        </p:spPr>
      </p:pic>
      <p:sp>
        <p:nvSpPr>
          <p:cNvPr id="8" name="Google Shape;288;p16">
            <a:extLst>
              <a:ext uri="{FF2B5EF4-FFF2-40B4-BE49-F238E27FC236}">
                <a16:creationId xmlns:a16="http://schemas.microsoft.com/office/drawing/2014/main" id="{73980F2A-2096-AB2D-5606-02FC45FE5389}"/>
              </a:ext>
            </a:extLst>
          </p:cNvPr>
          <p:cNvSpPr txBox="1"/>
          <p:nvPr/>
        </p:nvSpPr>
        <p:spPr>
          <a:xfrm>
            <a:off x="1360245" y="4911472"/>
            <a:ext cx="804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Results</a:t>
            </a:r>
            <a:endParaRPr dirty="0">
              <a:latin typeface="Calibri Light" panose="020F0302020204030204" pitchFamily="34" charset="0"/>
              <a:cs typeface="Calibri Light" panose="020F0302020204030204" pitchFamily="34" charset="0"/>
            </a:endParaRPr>
          </a:p>
        </p:txBody>
      </p:sp>
      <p:sp>
        <p:nvSpPr>
          <p:cNvPr id="9" name="Google Shape;289;p16">
            <a:extLst>
              <a:ext uri="{FF2B5EF4-FFF2-40B4-BE49-F238E27FC236}">
                <a16:creationId xmlns:a16="http://schemas.microsoft.com/office/drawing/2014/main" id="{B8B377E9-DE29-4BE1-7DA6-2FA7F13829D6}"/>
              </a:ext>
            </a:extLst>
          </p:cNvPr>
          <p:cNvSpPr/>
          <p:nvPr/>
        </p:nvSpPr>
        <p:spPr>
          <a:xfrm>
            <a:off x="457200" y="4976548"/>
            <a:ext cx="101600" cy="101600"/>
          </a:xfrm>
          <a:prstGeom prst="ellipse">
            <a:avLst/>
          </a:prstGeom>
          <a:solidFill>
            <a:schemeClr val="tx1">
              <a:lumMod val="10000"/>
              <a:lumOff val="90000"/>
            </a:schemeClr>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290;p16">
            <a:extLst>
              <a:ext uri="{FF2B5EF4-FFF2-40B4-BE49-F238E27FC236}">
                <a16:creationId xmlns:a16="http://schemas.microsoft.com/office/drawing/2014/main" id="{DA27AE77-6E87-67BD-F731-5FF768AEEE41}"/>
              </a:ext>
            </a:extLst>
          </p:cNvPr>
          <p:cNvSpPr/>
          <p:nvPr/>
        </p:nvSpPr>
        <p:spPr>
          <a:xfrm>
            <a:off x="617416"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291;p16">
            <a:extLst>
              <a:ext uri="{FF2B5EF4-FFF2-40B4-BE49-F238E27FC236}">
                <a16:creationId xmlns:a16="http://schemas.microsoft.com/office/drawing/2014/main" id="{E128DF75-E11F-D3C8-8B68-431739B8D04C}"/>
              </a:ext>
            </a:extLst>
          </p:cNvPr>
          <p:cNvSpPr/>
          <p:nvPr/>
        </p:nvSpPr>
        <p:spPr>
          <a:xfrm>
            <a:off x="777632" y="497700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290;p16">
            <a:extLst>
              <a:ext uri="{FF2B5EF4-FFF2-40B4-BE49-F238E27FC236}">
                <a16:creationId xmlns:a16="http://schemas.microsoft.com/office/drawing/2014/main" id="{38B8886D-E192-AEBF-541B-8B2A7428E12C}"/>
              </a:ext>
            </a:extLst>
          </p:cNvPr>
          <p:cNvSpPr/>
          <p:nvPr/>
        </p:nvSpPr>
        <p:spPr>
          <a:xfrm>
            <a:off x="937848" y="4976088"/>
            <a:ext cx="101600" cy="101600"/>
          </a:xfrm>
          <a:prstGeom prst="ellipse">
            <a:avLst/>
          </a:prstGeom>
          <a:solidFill>
            <a:schemeClr val="tx1"/>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 name="Google Shape;291;p16">
            <a:extLst>
              <a:ext uri="{FF2B5EF4-FFF2-40B4-BE49-F238E27FC236}">
                <a16:creationId xmlns:a16="http://schemas.microsoft.com/office/drawing/2014/main" id="{DBB9DA76-AEF8-41A5-3AE7-318AAA5398A7}"/>
              </a:ext>
            </a:extLst>
          </p:cNvPr>
          <p:cNvSpPr/>
          <p:nvPr/>
        </p:nvSpPr>
        <p:spPr>
          <a:xfrm>
            <a:off x="1098064"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291;p16">
            <a:extLst>
              <a:ext uri="{FF2B5EF4-FFF2-40B4-BE49-F238E27FC236}">
                <a16:creationId xmlns:a16="http://schemas.microsoft.com/office/drawing/2014/main" id="{577B6AFF-F6C2-71B6-E6E4-D2158EE09E25}"/>
              </a:ext>
            </a:extLst>
          </p:cNvPr>
          <p:cNvSpPr/>
          <p:nvPr/>
        </p:nvSpPr>
        <p:spPr>
          <a:xfrm>
            <a:off x="1258645"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83606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g24160849ff8_0_20"/>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5.2 Results: Structural Topic Modelling</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312" name="Google Shape;312;g24160849ff8_0_20"/>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12</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pic>
        <p:nvPicPr>
          <p:cNvPr id="11" name="Picture 10" descr="A colorful squares with black text&#10;&#10;Description automatically generated with medium confidence">
            <a:extLst>
              <a:ext uri="{FF2B5EF4-FFF2-40B4-BE49-F238E27FC236}">
                <a16:creationId xmlns:a16="http://schemas.microsoft.com/office/drawing/2014/main" id="{513714F3-6A44-C917-B8C7-2DB66B1B9A5E}"/>
              </a:ext>
            </a:extLst>
          </p:cNvPr>
          <p:cNvPicPr>
            <a:picLocks noChangeAspect="1"/>
          </p:cNvPicPr>
          <p:nvPr/>
        </p:nvPicPr>
        <p:blipFill rotWithShape="1">
          <a:blip r:embed="rId4"/>
          <a:srcRect b="7894"/>
          <a:stretch/>
        </p:blipFill>
        <p:spPr>
          <a:xfrm>
            <a:off x="1894788" y="1185828"/>
            <a:ext cx="7249211" cy="3690636"/>
          </a:xfrm>
          <a:prstGeom prst="rect">
            <a:avLst/>
          </a:prstGeom>
        </p:spPr>
      </p:pic>
      <p:sp>
        <p:nvSpPr>
          <p:cNvPr id="9" name="Google Shape;288;p16">
            <a:extLst>
              <a:ext uri="{FF2B5EF4-FFF2-40B4-BE49-F238E27FC236}">
                <a16:creationId xmlns:a16="http://schemas.microsoft.com/office/drawing/2014/main" id="{1575EF3B-33CC-70EE-DC55-C16FA918E34D}"/>
              </a:ext>
            </a:extLst>
          </p:cNvPr>
          <p:cNvSpPr txBox="1"/>
          <p:nvPr/>
        </p:nvSpPr>
        <p:spPr>
          <a:xfrm>
            <a:off x="1360245" y="4911472"/>
            <a:ext cx="804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Results</a:t>
            </a:r>
            <a:endParaRPr dirty="0">
              <a:latin typeface="Calibri Light" panose="020F0302020204030204" pitchFamily="34" charset="0"/>
              <a:cs typeface="Calibri Light" panose="020F0302020204030204" pitchFamily="34" charset="0"/>
            </a:endParaRPr>
          </a:p>
        </p:txBody>
      </p:sp>
      <p:sp>
        <p:nvSpPr>
          <p:cNvPr id="10" name="Google Shape;289;p16">
            <a:extLst>
              <a:ext uri="{FF2B5EF4-FFF2-40B4-BE49-F238E27FC236}">
                <a16:creationId xmlns:a16="http://schemas.microsoft.com/office/drawing/2014/main" id="{5EAC6734-A15C-B889-795B-CF066AC1D7F8}"/>
              </a:ext>
            </a:extLst>
          </p:cNvPr>
          <p:cNvSpPr/>
          <p:nvPr/>
        </p:nvSpPr>
        <p:spPr>
          <a:xfrm>
            <a:off x="457200" y="4976548"/>
            <a:ext cx="101600" cy="101600"/>
          </a:xfrm>
          <a:prstGeom prst="ellipse">
            <a:avLst/>
          </a:prstGeom>
          <a:solidFill>
            <a:schemeClr val="tx1">
              <a:lumMod val="10000"/>
              <a:lumOff val="90000"/>
            </a:schemeClr>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290;p16">
            <a:extLst>
              <a:ext uri="{FF2B5EF4-FFF2-40B4-BE49-F238E27FC236}">
                <a16:creationId xmlns:a16="http://schemas.microsoft.com/office/drawing/2014/main" id="{C950703B-20AC-00F3-0DE7-990CC877D341}"/>
              </a:ext>
            </a:extLst>
          </p:cNvPr>
          <p:cNvSpPr/>
          <p:nvPr/>
        </p:nvSpPr>
        <p:spPr>
          <a:xfrm>
            <a:off x="617416"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291;p16">
            <a:extLst>
              <a:ext uri="{FF2B5EF4-FFF2-40B4-BE49-F238E27FC236}">
                <a16:creationId xmlns:a16="http://schemas.microsoft.com/office/drawing/2014/main" id="{406F4EC3-BB3B-CD76-3AAC-6F4C5E1BC1E8}"/>
              </a:ext>
            </a:extLst>
          </p:cNvPr>
          <p:cNvSpPr/>
          <p:nvPr/>
        </p:nvSpPr>
        <p:spPr>
          <a:xfrm>
            <a:off x="777632" y="497700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290;p16">
            <a:extLst>
              <a:ext uri="{FF2B5EF4-FFF2-40B4-BE49-F238E27FC236}">
                <a16:creationId xmlns:a16="http://schemas.microsoft.com/office/drawing/2014/main" id="{555DCEF2-D349-9D11-D1A7-7C60E69E8623}"/>
              </a:ext>
            </a:extLst>
          </p:cNvPr>
          <p:cNvSpPr/>
          <p:nvPr/>
        </p:nvSpPr>
        <p:spPr>
          <a:xfrm>
            <a:off x="937848"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291;p16">
            <a:extLst>
              <a:ext uri="{FF2B5EF4-FFF2-40B4-BE49-F238E27FC236}">
                <a16:creationId xmlns:a16="http://schemas.microsoft.com/office/drawing/2014/main" id="{BE62D81D-6DF3-FB45-FF79-D11267421BE5}"/>
              </a:ext>
            </a:extLst>
          </p:cNvPr>
          <p:cNvSpPr/>
          <p:nvPr/>
        </p:nvSpPr>
        <p:spPr>
          <a:xfrm>
            <a:off x="1098064" y="4976548"/>
            <a:ext cx="101600" cy="101600"/>
          </a:xfrm>
          <a:prstGeom prst="ellipse">
            <a:avLst/>
          </a:prstGeom>
          <a:solidFill>
            <a:schemeClr val="tx1"/>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 name="Google Shape;291;p16">
            <a:extLst>
              <a:ext uri="{FF2B5EF4-FFF2-40B4-BE49-F238E27FC236}">
                <a16:creationId xmlns:a16="http://schemas.microsoft.com/office/drawing/2014/main" id="{AEF52E85-49D1-E23F-E3D2-75B0F026DE15}"/>
              </a:ext>
            </a:extLst>
          </p:cNvPr>
          <p:cNvSpPr/>
          <p:nvPr/>
        </p:nvSpPr>
        <p:spPr>
          <a:xfrm>
            <a:off x="1258645"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467720699"/>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8"/>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5.3 Results: Effects of Gender Variables</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322" name="Google Shape;322;p18"/>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13</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pic>
        <p:nvPicPr>
          <p:cNvPr id="12" name="Picture 11" descr="A graph with blue and white squares&#10;&#10;Description automatically generated">
            <a:extLst>
              <a:ext uri="{FF2B5EF4-FFF2-40B4-BE49-F238E27FC236}">
                <a16:creationId xmlns:a16="http://schemas.microsoft.com/office/drawing/2014/main" id="{58F4664C-5D4E-6477-6442-823DCA5F95A0}"/>
              </a:ext>
            </a:extLst>
          </p:cNvPr>
          <p:cNvPicPr>
            <a:picLocks noChangeAspect="1"/>
          </p:cNvPicPr>
          <p:nvPr/>
        </p:nvPicPr>
        <p:blipFill>
          <a:blip r:embed="rId4"/>
          <a:stretch>
            <a:fillRect/>
          </a:stretch>
        </p:blipFill>
        <p:spPr>
          <a:xfrm>
            <a:off x="57150" y="1181913"/>
            <a:ext cx="3682921" cy="3682921"/>
          </a:xfrm>
          <a:prstGeom prst="rect">
            <a:avLst/>
          </a:prstGeom>
        </p:spPr>
      </p:pic>
      <p:pic>
        <p:nvPicPr>
          <p:cNvPr id="14" name="Picture 13" descr="A graph with red dots and numbers&#10;&#10;Description automatically generated">
            <a:extLst>
              <a:ext uri="{FF2B5EF4-FFF2-40B4-BE49-F238E27FC236}">
                <a16:creationId xmlns:a16="http://schemas.microsoft.com/office/drawing/2014/main" id="{1FD02EE2-3502-D481-87DA-E2E2920C2967}"/>
              </a:ext>
            </a:extLst>
          </p:cNvPr>
          <p:cNvPicPr>
            <a:picLocks noChangeAspect="1"/>
          </p:cNvPicPr>
          <p:nvPr/>
        </p:nvPicPr>
        <p:blipFill rotWithShape="1">
          <a:blip r:embed="rId5"/>
          <a:srcRect l="27280"/>
          <a:stretch/>
        </p:blipFill>
        <p:spPr>
          <a:xfrm>
            <a:off x="3730390" y="1181913"/>
            <a:ext cx="2678230" cy="3682921"/>
          </a:xfrm>
          <a:prstGeom prst="rect">
            <a:avLst/>
          </a:prstGeom>
        </p:spPr>
      </p:pic>
      <p:pic>
        <p:nvPicPr>
          <p:cNvPr id="16" name="Picture 15" descr="A graph with numbers and symbols&#10;&#10;Description automatically generated with medium confidence">
            <a:extLst>
              <a:ext uri="{FF2B5EF4-FFF2-40B4-BE49-F238E27FC236}">
                <a16:creationId xmlns:a16="http://schemas.microsoft.com/office/drawing/2014/main" id="{9A11A6C4-EEC1-4444-EAB0-EA4C8EF4E21C}"/>
              </a:ext>
            </a:extLst>
          </p:cNvPr>
          <p:cNvPicPr>
            <a:picLocks noChangeAspect="1"/>
          </p:cNvPicPr>
          <p:nvPr/>
        </p:nvPicPr>
        <p:blipFill rotWithShape="1">
          <a:blip r:embed="rId6"/>
          <a:srcRect l="27280"/>
          <a:stretch/>
        </p:blipFill>
        <p:spPr>
          <a:xfrm>
            <a:off x="6408620" y="1181913"/>
            <a:ext cx="2678230" cy="3682921"/>
          </a:xfrm>
          <a:prstGeom prst="rect">
            <a:avLst/>
          </a:prstGeom>
        </p:spPr>
      </p:pic>
      <p:sp>
        <p:nvSpPr>
          <p:cNvPr id="8" name="Google Shape;288;p16">
            <a:extLst>
              <a:ext uri="{FF2B5EF4-FFF2-40B4-BE49-F238E27FC236}">
                <a16:creationId xmlns:a16="http://schemas.microsoft.com/office/drawing/2014/main" id="{07A9E75B-C59A-6A44-0E85-6D87873F7375}"/>
              </a:ext>
            </a:extLst>
          </p:cNvPr>
          <p:cNvSpPr txBox="1"/>
          <p:nvPr/>
        </p:nvSpPr>
        <p:spPr>
          <a:xfrm>
            <a:off x="1360245" y="4911472"/>
            <a:ext cx="804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Results</a:t>
            </a:r>
            <a:endParaRPr dirty="0">
              <a:latin typeface="Calibri Light" panose="020F0302020204030204" pitchFamily="34" charset="0"/>
              <a:cs typeface="Calibri Light" panose="020F0302020204030204" pitchFamily="34" charset="0"/>
            </a:endParaRPr>
          </a:p>
        </p:txBody>
      </p:sp>
      <p:sp>
        <p:nvSpPr>
          <p:cNvPr id="9" name="Google Shape;289;p16">
            <a:extLst>
              <a:ext uri="{FF2B5EF4-FFF2-40B4-BE49-F238E27FC236}">
                <a16:creationId xmlns:a16="http://schemas.microsoft.com/office/drawing/2014/main" id="{9E47B0CC-B00C-D836-9389-C36060B0D3C4}"/>
              </a:ext>
            </a:extLst>
          </p:cNvPr>
          <p:cNvSpPr/>
          <p:nvPr/>
        </p:nvSpPr>
        <p:spPr>
          <a:xfrm>
            <a:off x="457200" y="4976548"/>
            <a:ext cx="101600" cy="101600"/>
          </a:xfrm>
          <a:prstGeom prst="ellipse">
            <a:avLst/>
          </a:prstGeom>
          <a:solidFill>
            <a:schemeClr val="tx1">
              <a:lumMod val="10000"/>
              <a:lumOff val="90000"/>
            </a:schemeClr>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290;p16">
            <a:extLst>
              <a:ext uri="{FF2B5EF4-FFF2-40B4-BE49-F238E27FC236}">
                <a16:creationId xmlns:a16="http://schemas.microsoft.com/office/drawing/2014/main" id="{2DF97B48-CE29-8D48-4F28-B184309910FA}"/>
              </a:ext>
            </a:extLst>
          </p:cNvPr>
          <p:cNvSpPr/>
          <p:nvPr/>
        </p:nvSpPr>
        <p:spPr>
          <a:xfrm>
            <a:off x="617416"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291;p16">
            <a:extLst>
              <a:ext uri="{FF2B5EF4-FFF2-40B4-BE49-F238E27FC236}">
                <a16:creationId xmlns:a16="http://schemas.microsoft.com/office/drawing/2014/main" id="{AF8CEF22-3166-7DF8-D293-0B920508B4E8}"/>
              </a:ext>
            </a:extLst>
          </p:cNvPr>
          <p:cNvSpPr/>
          <p:nvPr/>
        </p:nvSpPr>
        <p:spPr>
          <a:xfrm>
            <a:off x="777632" y="497700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290;p16">
            <a:extLst>
              <a:ext uri="{FF2B5EF4-FFF2-40B4-BE49-F238E27FC236}">
                <a16:creationId xmlns:a16="http://schemas.microsoft.com/office/drawing/2014/main" id="{211A4BC1-4B46-C419-9BF4-73AE28A8A3F9}"/>
              </a:ext>
            </a:extLst>
          </p:cNvPr>
          <p:cNvSpPr/>
          <p:nvPr/>
        </p:nvSpPr>
        <p:spPr>
          <a:xfrm>
            <a:off x="937848"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 name="Google Shape;291;p16">
            <a:extLst>
              <a:ext uri="{FF2B5EF4-FFF2-40B4-BE49-F238E27FC236}">
                <a16:creationId xmlns:a16="http://schemas.microsoft.com/office/drawing/2014/main" id="{3B18DC31-A556-C954-7B6C-B65770715500}"/>
              </a:ext>
            </a:extLst>
          </p:cNvPr>
          <p:cNvSpPr/>
          <p:nvPr/>
        </p:nvSpPr>
        <p:spPr>
          <a:xfrm>
            <a:off x="1098064"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 name="Google Shape;291;p16">
            <a:extLst>
              <a:ext uri="{FF2B5EF4-FFF2-40B4-BE49-F238E27FC236}">
                <a16:creationId xmlns:a16="http://schemas.microsoft.com/office/drawing/2014/main" id="{E86126BC-BA06-9A55-FA14-1617D822674E}"/>
              </a:ext>
            </a:extLst>
          </p:cNvPr>
          <p:cNvSpPr/>
          <p:nvPr/>
        </p:nvSpPr>
        <p:spPr>
          <a:xfrm>
            <a:off x="1258645" y="4976088"/>
            <a:ext cx="101600" cy="101600"/>
          </a:xfrm>
          <a:prstGeom prst="ellipse">
            <a:avLst/>
          </a:prstGeom>
          <a:solidFill>
            <a:schemeClr val="tx1"/>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19"/>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14</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sp>
        <p:nvSpPr>
          <p:cNvPr id="352" name="Google Shape;352;p19"/>
          <p:cNvSpPr txBox="1"/>
          <p:nvPr/>
        </p:nvSpPr>
        <p:spPr>
          <a:xfrm>
            <a:off x="8624170" y="2943616"/>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 name="Google Shape;349;p19">
            <a:extLst>
              <a:ext uri="{FF2B5EF4-FFF2-40B4-BE49-F238E27FC236}">
                <a16:creationId xmlns:a16="http://schemas.microsoft.com/office/drawing/2014/main" id="{7D2F98C9-119A-5F2F-BF8A-F8C314A24345}"/>
              </a:ext>
            </a:extLst>
          </p:cNvPr>
          <p:cNvSpPr txBox="1">
            <a:spLocks noGrp="1"/>
          </p:cNvSpPr>
          <p:nvPr>
            <p:ph type="title"/>
          </p:nvPr>
        </p:nvSpPr>
        <p:spPr>
          <a:xfrm>
            <a:off x="335099" y="2200349"/>
            <a:ext cx="8229600" cy="1051043"/>
          </a:xfrm>
          <a:prstGeom prst="rect">
            <a:avLst/>
          </a:prstGeom>
          <a:noFill/>
          <a:ln>
            <a:noFill/>
          </a:ln>
        </p:spPr>
        <p:txBody>
          <a:bodyPr spcFirstLastPara="1" wrap="square" lIns="91425" tIns="45700" rIns="91425" bIns="45700" anchor="ctr" anchorCtr="0">
            <a:normAutofit fontScale="90000"/>
          </a:bodyPr>
          <a:lstStyle/>
          <a:p>
            <a:pPr marL="0" lvl="0" indent="0"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Thank you!</a:t>
            </a:r>
            <a:br>
              <a:rPr lang="en-GB" sz="2400" b="0" dirty="0">
                <a:solidFill>
                  <a:srgbClr val="252D35"/>
                </a:solidFill>
                <a:latin typeface="Calibri Light" panose="020F0302020204030204" pitchFamily="34" charset="0"/>
                <a:ea typeface="Calibri"/>
                <a:cs typeface="Calibri Light" panose="020F0302020204030204" pitchFamily="34" charset="0"/>
                <a:sym typeface="Calibri"/>
              </a:rPr>
            </a:br>
            <a:br>
              <a:rPr lang="en-GB" sz="2400" b="0" dirty="0">
                <a:solidFill>
                  <a:srgbClr val="252D35"/>
                </a:solidFill>
                <a:latin typeface="Calibri Light" panose="020F0302020204030204" pitchFamily="34" charset="0"/>
                <a:ea typeface="Calibri"/>
                <a:cs typeface="Calibri Light" panose="020F0302020204030204" pitchFamily="34" charset="0"/>
                <a:sym typeface="Calibri"/>
              </a:rPr>
            </a:br>
            <a:r>
              <a:rPr lang="en-GB" sz="1800" b="0" dirty="0" err="1">
                <a:solidFill>
                  <a:schemeClr val="accent5">
                    <a:lumMod val="75000"/>
                  </a:schemeClr>
                </a:solidFill>
                <a:latin typeface="Calibri Light" panose="020F0302020204030204" pitchFamily="34" charset="0"/>
                <a:ea typeface="Calibri"/>
                <a:cs typeface="Calibri Light" panose="020F0302020204030204" pitchFamily="34" charset="0"/>
                <a:sym typeface="Calibri"/>
              </a:rPr>
              <a:t>danilenko@mcc-berlin.net</a:t>
            </a:r>
            <a:br>
              <a:rPr lang="en-GB" sz="2400" b="0" dirty="0">
                <a:solidFill>
                  <a:srgbClr val="252D35"/>
                </a:solidFill>
                <a:latin typeface="Calibri Light" panose="020F0302020204030204" pitchFamily="34" charset="0"/>
                <a:ea typeface="Calibri"/>
                <a:cs typeface="Calibri Light" panose="020F0302020204030204" pitchFamily="34" charset="0"/>
                <a:sym typeface="Calibri"/>
              </a:rPr>
            </a:b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pic>
        <p:nvPicPr>
          <p:cNvPr id="2" name="Picture 1" descr="A group of people posing for a photo&#10;&#10;Description automatically generated">
            <a:extLst>
              <a:ext uri="{FF2B5EF4-FFF2-40B4-BE49-F238E27FC236}">
                <a16:creationId xmlns:a16="http://schemas.microsoft.com/office/drawing/2014/main" id="{B86DC16E-F010-8ED3-90F7-7C657449CAC9}"/>
              </a:ext>
            </a:extLst>
          </p:cNvPr>
          <p:cNvPicPr>
            <a:picLocks noChangeAspect="1"/>
          </p:cNvPicPr>
          <p:nvPr/>
        </p:nvPicPr>
        <p:blipFill>
          <a:blip r:embed="rId3"/>
          <a:stretch>
            <a:fillRect/>
          </a:stretch>
        </p:blipFill>
        <p:spPr>
          <a:xfrm>
            <a:off x="4689764" y="1465239"/>
            <a:ext cx="3997036" cy="2997777"/>
          </a:xfrm>
          <a:prstGeom prst="rect">
            <a:avLst/>
          </a:prstGeom>
        </p:spPr>
      </p:pic>
    </p:spTree>
    <p:extLst>
      <p:ext uri="{BB962C8B-B14F-4D97-AF65-F5344CB8AC3E}">
        <p14:creationId xmlns:p14="http://schemas.microsoft.com/office/powerpoint/2010/main" val="1516076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Presentation Outline</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58" name="Google Shape;58;p2"/>
          <p:cNvSpPr txBox="1">
            <a:spLocks noGrp="1"/>
          </p:cNvSpPr>
          <p:nvPr>
            <p:ph type="body" idx="1"/>
          </p:nvPr>
        </p:nvSpPr>
        <p:spPr>
          <a:xfrm>
            <a:off x="457200" y="1287238"/>
            <a:ext cx="8229600" cy="3456212"/>
          </a:xfrm>
          <a:prstGeom prst="rect">
            <a:avLst/>
          </a:prstGeom>
          <a:noFill/>
          <a:ln>
            <a:noFill/>
          </a:ln>
        </p:spPr>
        <p:txBody>
          <a:bodyPr spcFirstLastPara="1" wrap="square" lIns="91425" tIns="45700" rIns="91425" bIns="45700" numCol="2" anchor="t" anchorCtr="0">
            <a:noAutofit/>
          </a:bodyPr>
          <a:lstStyle/>
          <a:p>
            <a:pPr marL="457200" lvl="0" indent="-381000" rtl="0">
              <a:spcBef>
                <a:spcPts val="0"/>
              </a:spcBef>
              <a:spcAft>
                <a:spcPts val="0"/>
              </a:spcAft>
              <a:buSzPts val="1400"/>
              <a:buFont typeface="Arial"/>
              <a:buAutoNum type="arabicPeriod"/>
            </a:pPr>
            <a:r>
              <a:rPr lang="en-GB" sz="16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Introduction</a:t>
            </a:r>
            <a:endParaRPr sz="1600" dirty="0">
              <a:solidFill>
                <a:schemeClr val="accent4">
                  <a:lumMod val="50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de-DE"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rPr>
              <a:t>Motivation</a:t>
            </a:r>
            <a:endParaRPr sz="1400" dirty="0">
              <a:solidFill>
                <a:schemeClr val="accent5">
                  <a:lumMod val="75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en-GB" sz="1400" dirty="0">
                <a:solidFill>
                  <a:schemeClr val="accent5">
                    <a:lumMod val="60000"/>
                    <a:lumOff val="40000"/>
                  </a:schemeClr>
                </a:solidFill>
                <a:latin typeface="Calibri Light" panose="020F0302020204030204" pitchFamily="34" charset="0"/>
                <a:ea typeface="Calibri"/>
                <a:cs typeface="Calibri Light" panose="020F0302020204030204" pitchFamily="34" charset="0"/>
                <a:sym typeface="Calibri"/>
              </a:rPr>
              <a:t>Theoretical Framework</a:t>
            </a:r>
          </a:p>
          <a:p>
            <a:pPr marL="533400" lvl="1" indent="0">
              <a:spcBef>
                <a:spcPts val="0"/>
              </a:spcBef>
              <a:buSzPts val="1400"/>
              <a:buNone/>
            </a:pPr>
            <a:endPar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endParaRPr>
          </a:p>
          <a:p>
            <a:pPr marL="457200" lvl="0" indent="-381000" rtl="0">
              <a:spcBef>
                <a:spcPts val="0"/>
              </a:spcBef>
              <a:spcAft>
                <a:spcPts val="0"/>
              </a:spcAft>
              <a:buSzPts val="1400"/>
              <a:buFont typeface="Arial"/>
              <a:buAutoNum type="arabicPeriod"/>
            </a:pPr>
            <a:r>
              <a:rPr lang="en-GB" sz="16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Research Questions &amp; Hypotheses</a:t>
            </a:r>
          </a:p>
          <a:p>
            <a:pPr marL="457200" lvl="0" indent="-381000" rtl="0">
              <a:spcBef>
                <a:spcPts val="0"/>
              </a:spcBef>
              <a:spcAft>
                <a:spcPts val="0"/>
              </a:spcAft>
              <a:buSzPts val="1400"/>
              <a:buFont typeface="Arial"/>
              <a:buAutoNum type="arabicPeriod"/>
            </a:pPr>
            <a:endParaRPr sz="1400" dirty="0">
              <a:solidFill>
                <a:schemeClr val="accent4">
                  <a:lumMod val="50000"/>
                </a:schemeClr>
              </a:solidFill>
              <a:latin typeface="Calibri Light" panose="020F0302020204030204" pitchFamily="34" charset="0"/>
              <a:cs typeface="Calibri Light" panose="020F0302020204030204" pitchFamily="34" charset="0"/>
            </a:endParaRPr>
          </a:p>
          <a:p>
            <a:pPr marL="457200" lvl="0" indent="-381000" rtl="0">
              <a:spcBef>
                <a:spcPts val="0"/>
              </a:spcBef>
              <a:spcAft>
                <a:spcPts val="0"/>
              </a:spcAft>
              <a:buSzPts val="1400"/>
              <a:buFont typeface="Arial"/>
              <a:buAutoNum type="arabicPeriod"/>
            </a:pPr>
            <a:r>
              <a:rPr lang="en-GB" sz="16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Methods </a:t>
            </a:r>
            <a:endParaRPr sz="1600" dirty="0">
              <a:solidFill>
                <a:schemeClr val="accent4">
                  <a:lumMod val="50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en-GB" sz="1400" dirty="0">
                <a:solidFill>
                  <a:schemeClr val="accent5">
                    <a:lumMod val="60000"/>
                    <a:lumOff val="40000"/>
                  </a:schemeClr>
                </a:solidFill>
                <a:latin typeface="Calibri Light" panose="020F0302020204030204" pitchFamily="34" charset="0"/>
                <a:ea typeface="Calibri"/>
                <a:cs typeface="Calibri Light" panose="020F0302020204030204" pitchFamily="34" charset="0"/>
                <a:sym typeface="Calibri"/>
              </a:rPr>
              <a:t>Systematic Literature Review</a:t>
            </a:r>
            <a:endParaRPr sz="1400" dirty="0">
              <a:solidFill>
                <a:schemeClr val="accent5">
                  <a:lumMod val="60000"/>
                  <a:lumOff val="40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en-GB" sz="1400" dirty="0">
                <a:solidFill>
                  <a:schemeClr val="accent5">
                    <a:lumMod val="60000"/>
                    <a:lumOff val="40000"/>
                  </a:schemeClr>
                </a:solidFill>
                <a:latin typeface="Calibri Light" panose="020F0302020204030204" pitchFamily="34" charset="0"/>
                <a:ea typeface="Calibri"/>
                <a:cs typeface="Calibri Light" panose="020F0302020204030204" pitchFamily="34" charset="0"/>
                <a:sym typeface="Calibri"/>
              </a:rPr>
              <a:t>Gender Prediction</a:t>
            </a:r>
            <a:endParaRPr sz="1400" dirty="0">
              <a:solidFill>
                <a:schemeClr val="accent5">
                  <a:lumMod val="60000"/>
                  <a:lumOff val="40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en-GB" sz="1400" dirty="0">
                <a:solidFill>
                  <a:schemeClr val="accent5">
                    <a:lumMod val="60000"/>
                    <a:lumOff val="40000"/>
                  </a:schemeClr>
                </a:solidFill>
                <a:latin typeface="Calibri Light" panose="020F0302020204030204" pitchFamily="34" charset="0"/>
                <a:ea typeface="Calibri"/>
                <a:cs typeface="Calibri Light" panose="020F0302020204030204" pitchFamily="34" charset="0"/>
                <a:sym typeface="Calibri"/>
              </a:rPr>
              <a:t>Structural Topic Modelling</a:t>
            </a:r>
            <a:endParaRPr sz="1400" dirty="0">
              <a:solidFill>
                <a:schemeClr val="accent5">
                  <a:lumMod val="60000"/>
                  <a:lumOff val="40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en-GB" sz="1400" dirty="0">
                <a:solidFill>
                  <a:schemeClr val="accent5">
                    <a:lumMod val="60000"/>
                    <a:lumOff val="40000"/>
                  </a:schemeClr>
                </a:solidFill>
                <a:latin typeface="Calibri Light" panose="020F0302020204030204" pitchFamily="34" charset="0"/>
                <a:ea typeface="Calibri"/>
                <a:cs typeface="Calibri Light" panose="020F0302020204030204" pitchFamily="34" charset="0"/>
                <a:sym typeface="Calibri"/>
              </a:rPr>
              <a:t>Quantitative Analysis</a:t>
            </a:r>
            <a:endParaRPr sz="1400" dirty="0">
              <a:solidFill>
                <a:schemeClr val="accent5">
                  <a:lumMod val="60000"/>
                  <a:lumOff val="40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en-GB" sz="1400" dirty="0">
                <a:solidFill>
                  <a:schemeClr val="accent5">
                    <a:lumMod val="60000"/>
                    <a:lumOff val="40000"/>
                  </a:schemeClr>
                </a:solidFill>
                <a:latin typeface="Calibri Light" panose="020F0302020204030204" pitchFamily="34" charset="0"/>
                <a:ea typeface="Calibri"/>
                <a:cs typeface="Calibri Light" panose="020F0302020204030204" pitchFamily="34" charset="0"/>
                <a:sym typeface="Calibri"/>
              </a:rPr>
              <a:t>Limitations </a:t>
            </a:r>
          </a:p>
          <a:p>
            <a:pPr marL="914400" lvl="1" indent="-381000" rtl="0">
              <a:spcBef>
                <a:spcPts val="0"/>
              </a:spcBef>
              <a:spcAft>
                <a:spcPts val="0"/>
              </a:spcAft>
              <a:buSzPts val="1200"/>
              <a:buFont typeface="Arial"/>
              <a:buAutoNum type="arabicPeriod"/>
            </a:pPr>
            <a:endParaRPr lang="de-DE" sz="1400" dirty="0">
              <a:solidFill>
                <a:schemeClr val="accent5">
                  <a:lumMod val="75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endParaRPr lang="en-DE" sz="1400" dirty="0">
              <a:solidFill>
                <a:schemeClr val="accent5">
                  <a:lumMod val="75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endParaRPr sz="1400" dirty="0">
              <a:solidFill>
                <a:schemeClr val="accent5">
                  <a:lumMod val="75000"/>
                </a:schemeClr>
              </a:solidFill>
              <a:latin typeface="Calibri Light" panose="020F0302020204030204" pitchFamily="34" charset="0"/>
              <a:cs typeface="Calibri Light" panose="020F0302020204030204" pitchFamily="34" charset="0"/>
            </a:endParaRPr>
          </a:p>
          <a:p>
            <a:pPr marL="457200" lvl="0" indent="-381000" rtl="0">
              <a:spcBef>
                <a:spcPts val="0"/>
              </a:spcBef>
              <a:spcAft>
                <a:spcPts val="0"/>
              </a:spcAft>
              <a:buSzPts val="1400"/>
              <a:buFont typeface="Arial"/>
              <a:buAutoNum type="arabicPeriod"/>
            </a:pPr>
            <a:r>
              <a:rPr lang="en-GB" sz="16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Results</a:t>
            </a:r>
            <a:endParaRPr sz="1600" dirty="0">
              <a:solidFill>
                <a:schemeClr val="accent4">
                  <a:lumMod val="50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rPr>
              <a:t>Gender Estimation</a:t>
            </a:r>
            <a:endParaRPr sz="1400" dirty="0">
              <a:solidFill>
                <a:schemeClr val="accent5">
                  <a:lumMod val="75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rPr>
              <a:t>Structural Topic Modelling</a:t>
            </a:r>
            <a:endParaRPr sz="1400" dirty="0">
              <a:solidFill>
                <a:schemeClr val="accent5">
                  <a:lumMod val="75000"/>
                </a:schemeClr>
              </a:solidFill>
              <a:latin typeface="Calibri Light" panose="020F0302020204030204" pitchFamily="34" charset="0"/>
              <a:cs typeface="Calibri Light" panose="020F0302020204030204" pitchFamily="34" charset="0"/>
            </a:endParaRPr>
          </a:p>
          <a:p>
            <a:pPr marL="914400" lvl="1" indent="-381000" rtl="0">
              <a:spcBef>
                <a:spcPts val="0"/>
              </a:spcBef>
              <a:spcAft>
                <a:spcPts val="0"/>
              </a:spcAft>
              <a:buSzPts val="1200"/>
              <a:buFont typeface="Arial"/>
              <a:buAutoNum type="arabicPeriod"/>
            </a:pPr>
            <a:r>
              <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rPr>
              <a:t>Effects of Metadata</a:t>
            </a:r>
          </a:p>
          <a:p>
            <a:pPr marL="914400" lvl="1" indent="-381000" rtl="0">
              <a:spcBef>
                <a:spcPts val="0"/>
              </a:spcBef>
              <a:spcAft>
                <a:spcPts val="0"/>
              </a:spcAft>
              <a:buSzPts val="1200"/>
              <a:buFont typeface="Arial"/>
              <a:buAutoNum type="arabicPeriod"/>
            </a:pPr>
            <a:endParaRPr sz="1400" dirty="0">
              <a:solidFill>
                <a:schemeClr val="accent5">
                  <a:lumMod val="75000"/>
                </a:schemeClr>
              </a:solidFill>
              <a:latin typeface="Calibri Light" panose="020F0302020204030204" pitchFamily="34" charset="0"/>
              <a:cs typeface="Calibri Light" panose="020F0302020204030204" pitchFamily="34" charset="0"/>
            </a:endParaRPr>
          </a:p>
          <a:p>
            <a:pPr marL="457200" lvl="0" indent="-381000" rtl="0">
              <a:spcBef>
                <a:spcPts val="0"/>
              </a:spcBef>
              <a:spcAft>
                <a:spcPts val="0"/>
              </a:spcAft>
              <a:buSzPts val="1400"/>
              <a:buFont typeface="Arial"/>
              <a:buAutoNum type="arabicPeriod"/>
            </a:pPr>
            <a:r>
              <a:rPr lang="en-GB" sz="16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Discussion</a:t>
            </a:r>
          </a:p>
        </p:txBody>
      </p:sp>
      <p:sp>
        <p:nvSpPr>
          <p:cNvPr id="59" name="Google Shape;59;p2"/>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2</a:t>
            </a:fld>
            <a:endParaRPr dirty="0">
              <a:solidFill>
                <a:srgbClr val="3D4652"/>
              </a:solidFill>
              <a:latin typeface="Calibri Light" panose="020F0302020204030204" pitchFamily="34" charset="0"/>
              <a:ea typeface="Calibri"/>
              <a:cs typeface="Calibri Light" panose="020F0302020204030204" pitchFamily="34" charset="0"/>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3"/>
          <p:cNvSpPr txBox="1"/>
          <p:nvPr/>
        </p:nvSpPr>
        <p:spPr>
          <a:xfrm>
            <a:off x="7620000" y="4896600"/>
            <a:ext cx="1066800" cy="246900"/>
          </a:xfrm>
          <a:prstGeom prst="rect">
            <a:avLst/>
          </a:prstGeom>
          <a:noFill/>
          <a:ln>
            <a:noFill/>
          </a:ln>
        </p:spPr>
        <p:txBody>
          <a:bodyPr spcFirstLastPara="1" wrap="square" lIns="91425" tIns="45700" rIns="0"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u="none" strike="noStrike" cap="none">
                <a:solidFill>
                  <a:srgbClr val="3D4652"/>
                </a:solidFill>
                <a:latin typeface="Calibri Light" panose="020F0302020204030204" pitchFamily="34" charset="0"/>
                <a:ea typeface="Calibri"/>
                <a:cs typeface="Calibri Light" panose="020F0302020204030204" pitchFamily="34" charset="0"/>
                <a:sym typeface="Calibri"/>
              </a:rPr>
              <a:t>3</a:t>
            </a:fld>
            <a:endParaRPr sz="1200" u="none" strike="noStrike" cap="none" dirty="0">
              <a:solidFill>
                <a:srgbClr val="3D4652"/>
              </a:solidFill>
              <a:latin typeface="Calibri Light" panose="020F0302020204030204" pitchFamily="34" charset="0"/>
              <a:ea typeface="Calibri"/>
              <a:cs typeface="Calibri Light" panose="020F0302020204030204" pitchFamily="34" charset="0"/>
              <a:sym typeface="Calibri"/>
            </a:endParaRPr>
          </a:p>
        </p:txBody>
      </p:sp>
      <p:sp>
        <p:nvSpPr>
          <p:cNvPr id="65" name="Google Shape;65;p3"/>
          <p:cNvSpPr txBox="1"/>
          <p:nvPr/>
        </p:nvSpPr>
        <p:spPr>
          <a:xfrm>
            <a:off x="1503123" y="1923816"/>
            <a:ext cx="6116877" cy="198511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GB" sz="16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“All human beings are born </a:t>
            </a:r>
            <a:r>
              <a:rPr lang="en-GB" sz="1600" b="1" u="none" strike="noStrike" cap="none"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free and equal </a:t>
            </a:r>
            <a:r>
              <a:rPr lang="en-GB" sz="1600" u="none" strike="noStrike" cap="none" dirty="0">
                <a:solidFill>
                  <a:srgbClr val="000000"/>
                </a:solidFill>
                <a:latin typeface="Calibri Light" panose="020F0302020204030204" pitchFamily="34" charset="0"/>
                <a:ea typeface="Calibri"/>
                <a:cs typeface="Calibri Light" panose="020F0302020204030204" pitchFamily="34" charset="0"/>
                <a:sym typeface="Calibri"/>
              </a:rPr>
              <a:t>in </a:t>
            </a:r>
            <a:r>
              <a:rPr lang="en-GB" sz="1600" b="1" u="none" strike="noStrike" cap="none"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dignity and rights</a:t>
            </a:r>
            <a:r>
              <a:rPr lang="en-GB" sz="16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 Yet, when it comes to the effects of climate change, there has been nothing but </a:t>
            </a:r>
            <a:r>
              <a:rPr lang="en-GB" sz="1600" b="1" u="none" strike="noStrike" cap="none"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chronic injustice </a:t>
            </a:r>
            <a:r>
              <a:rPr lang="en-GB" sz="16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and the </a:t>
            </a:r>
            <a:r>
              <a:rPr lang="en-GB" sz="1600" b="1" u="none" strike="noStrike" cap="none"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corrosion of human rights</a:t>
            </a:r>
            <a:r>
              <a:rPr lang="en-GB" sz="16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 </a:t>
            </a:r>
            <a:endParaRPr dirty="0">
              <a:solidFill>
                <a:schemeClr val="accent4">
                  <a:lumMod val="50000"/>
                </a:schemeClr>
              </a:solidFill>
              <a:latin typeface="Calibri Light" panose="020F0302020204030204" pitchFamily="34" charset="0"/>
              <a:cs typeface="Calibri Light" panose="020F0302020204030204" pitchFamily="34" charset="0"/>
            </a:endParaRPr>
          </a:p>
          <a:p>
            <a:pPr marL="0" marR="0" lvl="0" indent="0" algn="ctr" rtl="0">
              <a:lnSpc>
                <a:spcPct val="150000"/>
              </a:lnSpc>
              <a:spcBef>
                <a:spcPts val="0"/>
              </a:spcBef>
              <a:spcAft>
                <a:spcPts val="0"/>
              </a:spcAft>
              <a:buNone/>
            </a:pPr>
            <a:endParaRPr sz="1600" b="0" i="1" u="none" strike="noStrike" cap="none" dirty="0">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None/>
            </a:pPr>
            <a:r>
              <a:rPr lang="en-GB" sz="9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 </a:t>
            </a:r>
            <a:r>
              <a:rPr lang="en-GB" sz="9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Mary Robinson</a:t>
            </a:r>
            <a:r>
              <a:rPr lang="en-GB" sz="9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 (</a:t>
            </a:r>
            <a:r>
              <a:rPr lang="en-GB" sz="9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former United Nations High Commissioner for Human Rights, </a:t>
            </a:r>
          </a:p>
          <a:p>
            <a:pPr marL="0" marR="0" lvl="0" indent="0" algn="ctr" rtl="0">
              <a:lnSpc>
                <a:spcPct val="150000"/>
              </a:lnSpc>
              <a:spcBef>
                <a:spcPts val="0"/>
              </a:spcBef>
              <a:spcAft>
                <a:spcPts val="0"/>
              </a:spcAft>
              <a:buNone/>
            </a:pPr>
            <a:r>
              <a:rPr lang="en-GB" sz="9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founder of Mary Robinso</a:t>
            </a:r>
            <a:r>
              <a:rPr lang="en-GB" sz="9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n Foundation Climate Justice, first woman president of Ireland</a:t>
            </a:r>
            <a:r>
              <a:rPr lang="en-GB" sz="9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a:t>
            </a:r>
            <a:endParaRPr sz="900" dirty="0">
              <a:solidFill>
                <a:schemeClr val="accent4">
                  <a:lumMod val="50000"/>
                </a:schemeClr>
              </a:solidFill>
              <a:latin typeface="Calibri Light" panose="020F0302020204030204" pitchFamily="34" charset="0"/>
              <a:cs typeface="Calibri Light" panose="020F03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 name="Picture 2" descr="A picture containing vector graphics&#10;&#10;Description automatically generated">
            <a:extLst>
              <a:ext uri="{FF2B5EF4-FFF2-40B4-BE49-F238E27FC236}">
                <a16:creationId xmlns:a16="http://schemas.microsoft.com/office/drawing/2014/main" id="{B64ABD5C-5C76-B0E8-06A8-CA80F203DD9D}"/>
              </a:ext>
            </a:extLst>
          </p:cNvPr>
          <p:cNvPicPr>
            <a:picLocks noChangeAspect="1"/>
          </p:cNvPicPr>
          <p:nvPr/>
        </p:nvPicPr>
        <p:blipFill>
          <a:blip r:embed="rId3"/>
          <a:stretch>
            <a:fillRect/>
          </a:stretch>
        </p:blipFill>
        <p:spPr>
          <a:xfrm>
            <a:off x="6625444" y="1884173"/>
            <a:ext cx="1810008" cy="1903130"/>
          </a:xfrm>
          <a:prstGeom prst="rect">
            <a:avLst/>
          </a:prstGeom>
        </p:spPr>
      </p:pic>
      <p:sp>
        <p:nvSpPr>
          <p:cNvPr id="92" name="Google Shape;92;p6"/>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1.1 Introduction: Motivation</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93" name="Google Shape;93;p6"/>
          <p:cNvSpPr txBox="1">
            <a:spLocks noGrp="1"/>
          </p:cNvSpPr>
          <p:nvPr>
            <p:ph type="body" idx="1"/>
          </p:nvPr>
        </p:nvSpPr>
        <p:spPr>
          <a:xfrm>
            <a:off x="457200" y="1310640"/>
            <a:ext cx="5546035" cy="3448165"/>
          </a:xfrm>
          <a:prstGeom prst="rect">
            <a:avLst/>
          </a:prstGeom>
          <a:noFill/>
          <a:ln>
            <a:noFill/>
          </a:ln>
        </p:spPr>
        <p:txBody>
          <a:bodyPr spcFirstLastPara="1" wrap="square" lIns="91425" tIns="45700" rIns="91425" bIns="45700" numCol="2" spcCol="360000" anchor="ctr" anchorCtr="0">
            <a:noAutofit/>
          </a:bodyPr>
          <a:lstStyle/>
          <a:p>
            <a:pPr marL="338138" indent="-285750" algn="just">
              <a:spcBef>
                <a:spcPts val="0"/>
              </a:spcBef>
              <a:buSzPct val="100000"/>
            </a:pPr>
            <a:r>
              <a:rPr lang="en-GB" sz="1400" dirty="0">
                <a:solidFill>
                  <a:schemeClr val="tx1"/>
                </a:solidFill>
                <a:latin typeface="Calibri Light" panose="020F0302020204030204" pitchFamily="34" charset="0"/>
                <a:ea typeface="Calibri"/>
                <a:cs typeface="Calibri Light" panose="020F0302020204030204" pitchFamily="34" charset="0"/>
                <a:sym typeface="Calibri"/>
              </a:rPr>
              <a:t>Women are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disproportionately vulnerable </a:t>
            </a:r>
            <a:r>
              <a:rPr lang="en-GB" sz="1400" dirty="0">
                <a:solidFill>
                  <a:schemeClr val="tx1"/>
                </a:solidFill>
                <a:latin typeface="Calibri Light" panose="020F0302020204030204" pitchFamily="34" charset="0"/>
                <a:ea typeface="Calibri"/>
                <a:cs typeface="Calibri Light" panose="020F0302020204030204" pitchFamily="34" charset="0"/>
                <a:sym typeface="Calibri"/>
              </a:rPr>
              <a:t>to climate change impacts.</a:t>
            </a:r>
          </a:p>
          <a:p>
            <a:pPr marL="338138" indent="-285750" algn="just">
              <a:spcBef>
                <a:spcPts val="0"/>
              </a:spcBef>
              <a:buSzPct val="100000"/>
            </a:pPr>
            <a:endParaRPr lang="en-GB" sz="1400" dirty="0">
              <a:solidFill>
                <a:schemeClr val="tx1"/>
              </a:solidFill>
              <a:latin typeface="Calibri Light" panose="020F0302020204030204" pitchFamily="34" charset="0"/>
              <a:ea typeface="Calibri"/>
              <a:cs typeface="Calibri Light" panose="020F0302020204030204" pitchFamily="34" charset="0"/>
              <a:sym typeface="Calibri"/>
            </a:endParaRPr>
          </a:p>
          <a:p>
            <a:pPr marL="338138" indent="-285750" algn="just">
              <a:spcBef>
                <a:spcPts val="0"/>
              </a:spcBef>
              <a:buSzPct val="100000"/>
            </a:pPr>
            <a:r>
              <a:rPr lang="en-GB" sz="1400" dirty="0">
                <a:solidFill>
                  <a:srgbClr val="252D35"/>
                </a:solidFill>
                <a:latin typeface="Calibri Light" panose="020F0302020204030204" pitchFamily="34" charset="0"/>
                <a:ea typeface="Calibri"/>
                <a:cs typeface="Calibri Light" panose="020F0302020204030204" pitchFamily="34" charset="0"/>
                <a:sym typeface="Calibri"/>
              </a:rPr>
              <a:t>Currently implemented policies often have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adverse effects</a:t>
            </a:r>
            <a:r>
              <a:rPr lang="en-GB" sz="1400" dirty="0">
                <a:solidFill>
                  <a:schemeClr val="tx1"/>
                </a:solidFill>
                <a:latin typeface="Calibri Light" panose="020F0302020204030204" pitchFamily="34" charset="0"/>
                <a:ea typeface="Calibri"/>
                <a:cs typeface="Calibri Light" panose="020F0302020204030204" pitchFamily="34" charset="0"/>
                <a:sym typeface="Calibri"/>
              </a:rPr>
              <a:t>.</a:t>
            </a:r>
          </a:p>
          <a:p>
            <a:pPr marL="338138" indent="-285750" algn="just">
              <a:spcBef>
                <a:spcPts val="0"/>
              </a:spcBef>
              <a:buSzPct val="100000"/>
            </a:pPr>
            <a:endParaRPr lang="en-GB" sz="1400" dirty="0">
              <a:solidFill>
                <a:schemeClr val="accent5">
                  <a:lumMod val="75000"/>
                </a:schemeClr>
              </a:solidFill>
              <a:latin typeface="Calibri Light" panose="020F0302020204030204" pitchFamily="34" charset="0"/>
              <a:cs typeface="Calibri Light" panose="020F0302020204030204" pitchFamily="34" charset="0"/>
            </a:endParaRPr>
          </a:p>
          <a:p>
            <a:pPr marL="338138" indent="-285750" algn="just">
              <a:spcBef>
                <a:spcPts val="0"/>
              </a:spcBef>
              <a:buSzPct val="100000"/>
            </a:pPr>
            <a:r>
              <a:rPr lang="en-GB" sz="1400" dirty="0">
                <a:solidFill>
                  <a:srgbClr val="252D35"/>
                </a:solidFill>
                <a:latin typeface="Calibri Light" panose="020F0302020204030204" pitchFamily="34" charset="0"/>
                <a:ea typeface="Calibri"/>
                <a:cs typeface="Calibri Light" panose="020F0302020204030204" pitchFamily="34" charset="0"/>
                <a:sym typeface="Calibri"/>
              </a:rPr>
              <a:t>IPCC AR6: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33% of the core authors</a:t>
            </a:r>
            <a:r>
              <a:rPr lang="en-GB" sz="1400" dirty="0">
                <a:solidFill>
                  <a:srgbClr val="8B9CAC"/>
                </a:solidFill>
                <a:latin typeface="Calibri Light" panose="020F0302020204030204" pitchFamily="34" charset="0"/>
                <a:ea typeface="Calibri"/>
                <a:cs typeface="Calibri Light" panose="020F0302020204030204" pitchFamily="34" charset="0"/>
                <a:sym typeface="Calibri"/>
              </a:rPr>
              <a:t> </a:t>
            </a:r>
            <a:r>
              <a:rPr lang="en-GB" sz="1400" dirty="0">
                <a:solidFill>
                  <a:srgbClr val="252D35"/>
                </a:solidFill>
                <a:latin typeface="Calibri Light" panose="020F0302020204030204" pitchFamily="34" charset="0"/>
                <a:ea typeface="Calibri"/>
                <a:cs typeface="Calibri Light" panose="020F0302020204030204" pitchFamily="34" charset="0"/>
                <a:sym typeface="Calibri"/>
              </a:rPr>
              <a:t>are women, while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male researchers </a:t>
            </a:r>
            <a:r>
              <a:rPr lang="en-GB" sz="1400" dirty="0">
                <a:solidFill>
                  <a:srgbClr val="252D35"/>
                </a:solidFill>
                <a:latin typeface="Calibri Light" panose="020F0302020204030204" pitchFamily="34" charset="0"/>
                <a:ea typeface="Calibri"/>
                <a:cs typeface="Calibri Light" panose="020F0302020204030204" pitchFamily="34" charset="0"/>
                <a:sym typeface="Calibri"/>
              </a:rPr>
              <a:t>persistently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dominate discussions and writing</a:t>
            </a:r>
            <a:r>
              <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rPr>
              <a:t>.</a:t>
            </a:r>
          </a:p>
          <a:p>
            <a:pPr marL="338138" indent="-285750" algn="just">
              <a:spcBef>
                <a:spcPts val="0"/>
              </a:spcBef>
              <a:buSzPct val="100000"/>
            </a:pPr>
            <a:endPar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endParaRPr>
          </a:p>
          <a:p>
            <a:pPr marL="338138" indent="-285750" algn="just">
              <a:spcBef>
                <a:spcPts val="0"/>
              </a:spcBef>
              <a:buSzPct val="100000"/>
            </a:pPr>
            <a:r>
              <a:rPr lang="en-GB" sz="1400" dirty="0">
                <a:solidFill>
                  <a:srgbClr val="252D35"/>
                </a:solidFill>
                <a:latin typeface="Calibri Light" panose="020F0302020204030204" pitchFamily="34" charset="0"/>
                <a:ea typeface="Calibri"/>
                <a:cs typeface="Calibri Light" panose="020F0302020204030204" pitchFamily="34" charset="0"/>
                <a:sym typeface="Calibri"/>
              </a:rPr>
              <a:t>Engaging women tends to provide for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more innovative and inclusive solutions</a:t>
            </a:r>
            <a:r>
              <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rPr>
              <a:t>.</a:t>
            </a:r>
          </a:p>
          <a:p>
            <a:pPr marL="52388" indent="0" algn="just">
              <a:spcBef>
                <a:spcPts val="0"/>
              </a:spcBef>
              <a:buSzPct val="100000"/>
              <a:buNone/>
            </a:pPr>
            <a:endPar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endParaRPr>
          </a:p>
          <a:p>
            <a:pPr marL="338138" indent="-285750" algn="just">
              <a:spcBef>
                <a:spcPts val="0"/>
              </a:spcBef>
              <a:buSzPct val="100000"/>
            </a:pP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Women representation </a:t>
            </a:r>
            <a:r>
              <a:rPr lang="en-GB" sz="1400" dirty="0">
                <a:solidFill>
                  <a:srgbClr val="252D35"/>
                </a:solidFill>
                <a:latin typeface="Calibri Light" panose="020F0302020204030204" pitchFamily="34" charset="0"/>
                <a:ea typeface="Calibri"/>
                <a:cs typeface="Calibri Light" panose="020F0302020204030204" pitchFamily="34" charset="0"/>
                <a:sym typeface="Calibri"/>
              </a:rPr>
              <a:t>in national parliaments is associated with the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adoption of more stringent climate policies</a:t>
            </a:r>
            <a:r>
              <a:rPr lang="en-GB" sz="1400" dirty="0">
                <a:solidFill>
                  <a:srgbClr val="252D35"/>
                </a:solidFill>
                <a:latin typeface="Calibri Light" panose="020F0302020204030204" pitchFamily="34" charset="0"/>
                <a:ea typeface="Calibri"/>
                <a:cs typeface="Calibri Light" panose="020F0302020204030204" pitchFamily="34" charset="0"/>
                <a:sym typeface="Calibri"/>
              </a:rPr>
              <a:t>.</a:t>
            </a:r>
          </a:p>
          <a:p>
            <a:pPr marL="52388" indent="0" algn="just">
              <a:spcBef>
                <a:spcPts val="0"/>
              </a:spcBef>
              <a:buSzPct val="100000"/>
              <a:buNone/>
            </a:pPr>
            <a:endParaRPr lang="en-GB" sz="1400" dirty="0">
              <a:solidFill>
                <a:schemeClr val="accent5">
                  <a:lumMod val="75000"/>
                </a:schemeClr>
              </a:solidFill>
              <a:latin typeface="Calibri Light" panose="020F0302020204030204" pitchFamily="34" charset="0"/>
              <a:ea typeface="Calibri"/>
              <a:cs typeface="Calibri Light" panose="020F0302020204030204" pitchFamily="34" charset="0"/>
              <a:sym typeface="Calibri"/>
            </a:endParaRPr>
          </a:p>
          <a:p>
            <a:pPr marL="338138" indent="-285750" algn="just">
              <a:spcBef>
                <a:spcPts val="0"/>
              </a:spcBef>
              <a:buSzPct val="100000"/>
            </a:pPr>
            <a:r>
              <a:rPr lang="en-GB" sz="1400" dirty="0">
                <a:solidFill>
                  <a:schemeClr val="tx1"/>
                </a:solidFill>
                <a:latin typeface="Calibri Light" panose="020F0302020204030204" pitchFamily="34" charset="0"/>
                <a:ea typeface="Calibri"/>
                <a:cs typeface="Calibri Light" panose="020F0302020204030204" pitchFamily="34" charset="0"/>
                <a:sym typeface="Calibri"/>
              </a:rPr>
              <a:t>Significantly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reducing gender inequality enables climate resilient development</a:t>
            </a:r>
            <a:r>
              <a:rPr lang="en-GB" sz="1400" dirty="0">
                <a:solidFill>
                  <a:schemeClr val="tx1"/>
                </a:solidFill>
                <a:latin typeface="Calibri Light" panose="020F0302020204030204" pitchFamily="34" charset="0"/>
                <a:ea typeface="Calibri"/>
                <a:cs typeface="Calibri Light" panose="020F0302020204030204" pitchFamily="34" charset="0"/>
                <a:sym typeface="Calibri"/>
              </a:rPr>
              <a:t>.</a:t>
            </a:r>
          </a:p>
        </p:txBody>
      </p:sp>
      <p:sp>
        <p:nvSpPr>
          <p:cNvPr id="94" name="Google Shape;94;p6"/>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4</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sp>
        <p:nvSpPr>
          <p:cNvPr id="95" name="Google Shape;95;p6"/>
          <p:cNvSpPr txBox="1"/>
          <p:nvPr/>
        </p:nvSpPr>
        <p:spPr>
          <a:xfrm>
            <a:off x="457199" y="4497888"/>
            <a:ext cx="5609646" cy="369291"/>
          </a:xfrm>
          <a:prstGeom prst="rect">
            <a:avLst/>
          </a:prstGeom>
          <a:noFill/>
          <a:ln>
            <a:noFill/>
          </a:ln>
        </p:spPr>
        <p:txBody>
          <a:bodyPr spcFirstLastPara="1" wrap="square" lIns="91425" tIns="45700" rIns="91425" bIns="45700" numCol="2" anchor="t" anchorCtr="0">
            <a:spAutoFit/>
          </a:bodyPr>
          <a:lstStyle/>
          <a:p>
            <a:pPr marL="273050" marR="0" lvl="0" rtl="0">
              <a:lnSpc>
                <a:spcPct val="100000"/>
              </a:lnSpc>
              <a:spcBef>
                <a:spcPts val="0"/>
              </a:spcBef>
              <a:spcAft>
                <a:spcPts val="0"/>
              </a:spcAft>
              <a:buNone/>
            </a:pPr>
            <a:r>
              <a:rPr lang="en-GB" sz="900" u="none" strike="noStrike" cap="none" dirty="0">
                <a:solidFill>
                  <a:srgbClr val="000000"/>
                </a:solidFill>
                <a:latin typeface="Calibri Light" panose="020F0302020204030204" pitchFamily="34" charset="0"/>
                <a:ea typeface="Calibri"/>
                <a:cs typeface="Calibri Light" panose="020F0302020204030204" pitchFamily="34" charset="0"/>
                <a:sym typeface="Calibri"/>
              </a:rPr>
              <a:t>(Nagel, 2015; Perez, 2019; </a:t>
            </a:r>
            <a:r>
              <a:rPr lang="en-GB" sz="900" u="none" strike="noStrike" cap="none" dirty="0" err="1">
                <a:solidFill>
                  <a:srgbClr val="000000"/>
                </a:solidFill>
                <a:latin typeface="Calibri Light" panose="020F0302020204030204" pitchFamily="34" charset="0"/>
                <a:ea typeface="Calibri"/>
                <a:cs typeface="Calibri Light" panose="020F0302020204030204" pitchFamily="34" charset="0"/>
                <a:sym typeface="Calibri"/>
              </a:rPr>
              <a:t>Liverman</a:t>
            </a:r>
            <a:r>
              <a:rPr lang="en-GB" sz="900" u="none" strike="noStrike" cap="none" dirty="0">
                <a:solidFill>
                  <a:srgbClr val="000000"/>
                </a:solidFill>
                <a:latin typeface="Calibri Light" panose="020F0302020204030204" pitchFamily="34" charset="0"/>
                <a:ea typeface="Calibri"/>
                <a:cs typeface="Calibri Light" panose="020F0302020204030204" pitchFamily="34" charset="0"/>
                <a:sym typeface="Calibri"/>
              </a:rPr>
              <a:t> et al., 2022)</a:t>
            </a:r>
          </a:p>
          <a:p>
            <a:pPr marL="0" marR="0" lvl="0" indent="0" rtl="0">
              <a:lnSpc>
                <a:spcPct val="100000"/>
              </a:lnSpc>
              <a:spcBef>
                <a:spcPts val="0"/>
              </a:spcBef>
              <a:spcAft>
                <a:spcPts val="0"/>
              </a:spcAft>
              <a:buNone/>
            </a:pPr>
            <a:endParaRPr lang="en-GB" sz="900" u="none" strike="noStrike" cap="none" dirty="0">
              <a:solidFill>
                <a:srgbClr val="000000"/>
              </a:solidFill>
              <a:latin typeface="Calibri Light" panose="020F0302020204030204" pitchFamily="34" charset="0"/>
              <a:ea typeface="Calibri"/>
              <a:cs typeface="Calibri Light" panose="020F0302020204030204" pitchFamily="34" charset="0"/>
              <a:sym typeface="Calibri"/>
            </a:endParaRPr>
          </a:p>
          <a:p>
            <a:pPr marL="447675" marR="0" lvl="0" algn="r" rtl="0">
              <a:lnSpc>
                <a:spcPct val="100000"/>
              </a:lnSpc>
              <a:spcBef>
                <a:spcPts val="0"/>
              </a:spcBef>
              <a:spcAft>
                <a:spcPts val="0"/>
              </a:spcAft>
              <a:buNone/>
            </a:pPr>
            <a:r>
              <a:rPr lang="en-GB" sz="900" u="none" strike="noStrike" cap="none" dirty="0">
                <a:solidFill>
                  <a:srgbClr val="000000"/>
                </a:solidFill>
                <a:latin typeface="Calibri Light" panose="020F0302020204030204" pitchFamily="34" charset="0"/>
                <a:ea typeface="Calibri"/>
                <a:cs typeface="Calibri Light" panose="020F0302020204030204" pitchFamily="34" charset="0"/>
                <a:sym typeface="Calibri"/>
              </a:rPr>
              <a:t>(</a:t>
            </a:r>
            <a:r>
              <a:rPr lang="en-GB" sz="900" u="none" strike="noStrike" cap="none" dirty="0" err="1">
                <a:solidFill>
                  <a:srgbClr val="000000"/>
                </a:solidFill>
                <a:latin typeface="Calibri Light" panose="020F0302020204030204" pitchFamily="34" charset="0"/>
                <a:ea typeface="Calibri"/>
                <a:cs typeface="Calibri Light" panose="020F0302020204030204" pitchFamily="34" charset="0"/>
                <a:sym typeface="Calibri"/>
              </a:rPr>
              <a:t>Mavisakalyan</a:t>
            </a:r>
            <a:r>
              <a:rPr lang="en-GB" sz="900" dirty="0">
                <a:latin typeface="Calibri Light" panose="020F0302020204030204" pitchFamily="34" charset="0"/>
                <a:ea typeface="Calibri"/>
                <a:cs typeface="Calibri Light" panose="020F0302020204030204" pitchFamily="34" charset="0"/>
                <a:sym typeface="Calibri"/>
              </a:rPr>
              <a:t> &amp; </a:t>
            </a:r>
            <a:r>
              <a:rPr lang="en-GB" sz="900" u="none" strike="noStrike" cap="none" dirty="0" err="1">
                <a:solidFill>
                  <a:srgbClr val="000000"/>
                </a:solidFill>
                <a:latin typeface="Calibri Light" panose="020F0302020204030204" pitchFamily="34" charset="0"/>
                <a:ea typeface="Calibri"/>
                <a:cs typeface="Calibri Light" panose="020F0302020204030204" pitchFamily="34" charset="0"/>
                <a:sym typeface="Calibri"/>
              </a:rPr>
              <a:t>Tarverdi</a:t>
            </a:r>
            <a:r>
              <a:rPr lang="en-GB" sz="900" u="none" strike="noStrike" cap="none" dirty="0">
                <a:solidFill>
                  <a:srgbClr val="000000"/>
                </a:solidFill>
                <a:latin typeface="Calibri Light" panose="020F0302020204030204" pitchFamily="34" charset="0"/>
                <a:ea typeface="Calibri"/>
                <a:cs typeface="Calibri Light" panose="020F0302020204030204" pitchFamily="34" charset="0"/>
                <a:sym typeface="Calibri"/>
              </a:rPr>
              <a:t>, 2019; Robinson, 2019; </a:t>
            </a:r>
            <a:r>
              <a:rPr lang="en-GB" sz="900" u="none" strike="noStrike" cap="none" dirty="0" err="1">
                <a:solidFill>
                  <a:srgbClr val="000000"/>
                </a:solidFill>
                <a:latin typeface="Calibri Light" panose="020F0302020204030204" pitchFamily="34" charset="0"/>
                <a:ea typeface="Calibri"/>
                <a:cs typeface="Calibri Light" panose="020F0302020204030204" pitchFamily="34" charset="0"/>
                <a:sym typeface="Calibri"/>
              </a:rPr>
              <a:t>Andrijevic</a:t>
            </a:r>
            <a:r>
              <a:rPr lang="en-GB" sz="900" u="none" strike="noStrike" cap="none" dirty="0">
                <a:solidFill>
                  <a:srgbClr val="000000"/>
                </a:solidFill>
                <a:latin typeface="Calibri Light" panose="020F0302020204030204" pitchFamily="34" charset="0"/>
                <a:ea typeface="Calibri"/>
                <a:cs typeface="Calibri Light" panose="020F0302020204030204" pitchFamily="34" charset="0"/>
                <a:sym typeface="Calibri"/>
              </a:rPr>
              <a:t> et al., 2020)</a:t>
            </a:r>
            <a:endParaRPr sz="900" dirty="0">
              <a:latin typeface="Calibri Light" panose="020F0302020204030204" pitchFamily="34" charset="0"/>
              <a:ea typeface="Calibri"/>
              <a:cs typeface="Calibri Light" panose="020F0302020204030204" pitchFamily="34" charset="0"/>
              <a:sym typeface="Calibri"/>
            </a:endParaRPr>
          </a:p>
        </p:txBody>
      </p:sp>
      <p:sp>
        <p:nvSpPr>
          <p:cNvPr id="4" name="Google Shape;96;p6">
            <a:extLst>
              <a:ext uri="{FF2B5EF4-FFF2-40B4-BE49-F238E27FC236}">
                <a16:creationId xmlns:a16="http://schemas.microsoft.com/office/drawing/2014/main" id="{CA638079-B226-ABC5-B766-00B18252BD42}"/>
              </a:ext>
            </a:extLst>
          </p:cNvPr>
          <p:cNvSpPr txBox="1"/>
          <p:nvPr/>
        </p:nvSpPr>
        <p:spPr>
          <a:xfrm>
            <a:off x="702152" y="4919966"/>
            <a:ext cx="804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Introduction</a:t>
            </a:r>
            <a:endParaRPr dirty="0">
              <a:latin typeface="Calibri Light" panose="020F0302020204030204" pitchFamily="34" charset="0"/>
              <a:cs typeface="Calibri Light" panose="020F0302020204030204" pitchFamily="34" charset="0"/>
            </a:endParaRPr>
          </a:p>
        </p:txBody>
      </p:sp>
      <p:sp>
        <p:nvSpPr>
          <p:cNvPr id="5" name="Google Shape;99;p6">
            <a:extLst>
              <a:ext uri="{FF2B5EF4-FFF2-40B4-BE49-F238E27FC236}">
                <a16:creationId xmlns:a16="http://schemas.microsoft.com/office/drawing/2014/main" id="{D4C906DA-EA0D-8A14-616C-269D6D06384F}"/>
              </a:ext>
            </a:extLst>
          </p:cNvPr>
          <p:cNvSpPr/>
          <p:nvPr/>
        </p:nvSpPr>
        <p:spPr>
          <a:xfrm>
            <a:off x="579676" y="4975554"/>
            <a:ext cx="101600" cy="101600"/>
          </a:xfrm>
          <a:prstGeom prst="ellipse">
            <a:avLst/>
          </a:prstGeom>
          <a:solidFill>
            <a:schemeClr val="accent5">
              <a:lumMod val="20000"/>
              <a:lumOff val="80000"/>
            </a:schemeClr>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Google Shape;99;p6">
            <a:extLst>
              <a:ext uri="{FF2B5EF4-FFF2-40B4-BE49-F238E27FC236}">
                <a16:creationId xmlns:a16="http://schemas.microsoft.com/office/drawing/2014/main" id="{ABD1A5C3-E350-868A-6A62-7B4995E9195A}"/>
              </a:ext>
            </a:extLst>
          </p:cNvPr>
          <p:cNvSpPr/>
          <p:nvPr/>
        </p:nvSpPr>
        <p:spPr>
          <a:xfrm>
            <a:off x="428276" y="4975554"/>
            <a:ext cx="101600" cy="101600"/>
          </a:xfrm>
          <a:prstGeom prst="ellipse">
            <a:avLst/>
          </a:prstGeom>
          <a:solidFill>
            <a:schemeClr val="tx1"/>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 name="TextBox 7">
            <a:extLst>
              <a:ext uri="{FF2B5EF4-FFF2-40B4-BE49-F238E27FC236}">
                <a16:creationId xmlns:a16="http://schemas.microsoft.com/office/drawing/2014/main" id="{2700D574-F232-57D2-A7E1-5A3AABF603BA}"/>
              </a:ext>
            </a:extLst>
          </p:cNvPr>
          <p:cNvSpPr txBox="1"/>
          <p:nvPr/>
        </p:nvSpPr>
        <p:spPr>
          <a:xfrm>
            <a:off x="7782866" y="4528625"/>
            <a:ext cx="838200" cy="338554"/>
          </a:xfrm>
          <a:prstGeom prst="rect">
            <a:avLst/>
          </a:prstGeom>
          <a:noFill/>
        </p:spPr>
        <p:txBody>
          <a:bodyPr wrap="square">
            <a:spAutoFit/>
          </a:bodyPr>
          <a:lstStyle/>
          <a:p>
            <a:pPr algn="r"/>
            <a:r>
              <a:rPr lang="en-GB" sz="800" u="none" strike="noStrike" cap="none" dirty="0">
                <a:solidFill>
                  <a:schemeClr val="tx1"/>
                </a:solidFill>
                <a:latin typeface="Calibri Light" panose="020F0302020204030204" pitchFamily="34" charset="0"/>
                <a:ea typeface="Calibri"/>
                <a:cs typeface="Calibri Light" panose="020F0302020204030204" pitchFamily="34" charset="0"/>
                <a:sym typeface="Calibri"/>
              </a:rPr>
              <a:t>Image source: (UNDP, 2022)</a:t>
            </a:r>
            <a:endParaRPr lang="en-IE" sz="8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1.2 Introduction: Theoretical Framework</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82" name="Google Shape;82;p5"/>
          <p:cNvSpPr txBox="1">
            <a:spLocks noGrp="1"/>
          </p:cNvSpPr>
          <p:nvPr>
            <p:ph type="body" idx="1"/>
          </p:nvPr>
        </p:nvSpPr>
        <p:spPr>
          <a:xfrm>
            <a:off x="457200" y="1287238"/>
            <a:ext cx="4114800" cy="3456212"/>
          </a:xfrm>
          <a:prstGeom prst="rect">
            <a:avLst/>
          </a:prstGeom>
          <a:noFill/>
          <a:ln>
            <a:noFill/>
          </a:ln>
        </p:spPr>
        <p:txBody>
          <a:bodyPr spcFirstLastPara="1" wrap="square" lIns="91425" tIns="45700" rIns="91425" bIns="45700" anchor="ctr" anchorCtr="0">
            <a:normAutofit fontScale="92500" lnSpcReduction="20000"/>
          </a:bodyPr>
          <a:lstStyle/>
          <a:p>
            <a:pPr marL="76200" indent="0" algn="just">
              <a:lnSpc>
                <a:spcPct val="110000"/>
              </a:lnSpc>
              <a:spcBef>
                <a:spcPts val="0"/>
              </a:spcBef>
              <a:buSzPts val="1200"/>
              <a:buNone/>
            </a:pPr>
            <a:r>
              <a:rPr lang="en-IE" sz="1300" b="1" dirty="0">
                <a:latin typeface="Calibri Light" panose="020F0302020204030204" pitchFamily="34" charset="0"/>
                <a:cs typeface="Calibri Light" panose="020F0302020204030204" pitchFamily="34" charset="0"/>
              </a:rPr>
              <a:t>CLIMATE JUSTICE </a:t>
            </a:r>
            <a:r>
              <a:rPr lang="en-IE" sz="1300" dirty="0">
                <a:latin typeface="Calibri Light" panose="020F0302020204030204" pitchFamily="34" charset="0"/>
                <a:cs typeface="Calibri Light" panose="020F0302020204030204" pitchFamily="34" charset="0"/>
              </a:rPr>
              <a:t>– a framework that, while aimed at tackling climate change, prioritises human rights by explicitly addressing multiple intersecting injustices that are or can be made worse by the absence or delay or misguided implementation of mitigation and adaptation activities, or even by their implementation.</a:t>
            </a:r>
          </a:p>
          <a:p>
            <a:pPr marL="76200" indent="0" algn="just">
              <a:lnSpc>
                <a:spcPct val="110000"/>
              </a:lnSpc>
              <a:spcBef>
                <a:spcPts val="0"/>
              </a:spcBef>
              <a:buSzPts val="1200"/>
              <a:buNone/>
            </a:pPr>
            <a:endParaRPr lang="en-IE" sz="1300" dirty="0">
              <a:latin typeface="Calibri Light" panose="020F0302020204030204" pitchFamily="34" charset="0"/>
              <a:cs typeface="Calibri Light" panose="020F0302020204030204" pitchFamily="34" charset="0"/>
            </a:endParaRPr>
          </a:p>
          <a:p>
            <a:pPr marL="76200" indent="0" algn="just">
              <a:lnSpc>
                <a:spcPct val="110000"/>
              </a:lnSpc>
              <a:spcBef>
                <a:spcPts val="0"/>
              </a:spcBef>
              <a:buSzPts val="1200"/>
              <a:buNone/>
            </a:pPr>
            <a:r>
              <a:rPr lang="en-IE" sz="1000" dirty="0">
                <a:latin typeface="Calibri Light" panose="020F0302020204030204" pitchFamily="34" charset="0"/>
                <a:cs typeface="Calibri Light" panose="020F0302020204030204" pitchFamily="34" charset="0"/>
              </a:rPr>
              <a:t>(Robinson, 2011; Sultana, 2021). </a:t>
            </a:r>
          </a:p>
          <a:p>
            <a:pPr marL="76200" indent="0" algn="just">
              <a:lnSpc>
                <a:spcPct val="150000"/>
              </a:lnSpc>
              <a:spcBef>
                <a:spcPts val="0"/>
              </a:spcBef>
              <a:buSzPts val="1200"/>
              <a:buNone/>
            </a:pPr>
            <a:endParaRPr lang="en-IE" sz="1200" dirty="0">
              <a:latin typeface="Calibri Light" panose="020F0302020204030204" pitchFamily="34" charset="0"/>
              <a:cs typeface="Calibri Light" panose="020F0302020204030204" pitchFamily="34" charset="0"/>
            </a:endParaRPr>
          </a:p>
          <a:p>
            <a:pPr marL="76200" indent="0" algn="just">
              <a:lnSpc>
                <a:spcPct val="120000"/>
              </a:lnSpc>
              <a:spcBef>
                <a:spcPts val="0"/>
              </a:spcBef>
              <a:buSzPts val="1200"/>
              <a:buNone/>
            </a:pPr>
            <a:r>
              <a:rPr lang="en-IE" sz="1300" b="1" dirty="0">
                <a:latin typeface="Calibri Light" panose="020F0302020204030204" pitchFamily="34" charset="0"/>
                <a:cs typeface="Calibri Light" panose="020F0302020204030204" pitchFamily="34" charset="0"/>
              </a:rPr>
              <a:t>FUNDAMENTAL PRINCIPLES</a:t>
            </a:r>
          </a:p>
          <a:p>
            <a:pPr marL="247650" indent="-171450">
              <a:lnSpc>
                <a:spcPct val="120000"/>
              </a:lnSpc>
              <a:spcBef>
                <a:spcPts val="0"/>
              </a:spcBef>
              <a:buSzPts val="1200"/>
            </a:pPr>
            <a:r>
              <a:rPr lang="en-IE" sz="1300" b="1" dirty="0">
                <a:solidFill>
                  <a:schemeClr val="accent4">
                    <a:lumMod val="60000"/>
                    <a:lumOff val="40000"/>
                  </a:schemeClr>
                </a:solidFill>
                <a:latin typeface="Calibri Light" panose="020F0302020204030204" pitchFamily="34" charset="0"/>
                <a:cs typeface="Calibri Light" panose="020F0302020204030204" pitchFamily="34" charset="0"/>
              </a:rPr>
              <a:t>distributive justice </a:t>
            </a:r>
            <a:r>
              <a:rPr lang="en-IE" sz="1300" dirty="0">
                <a:latin typeface="Calibri Light" panose="020F0302020204030204" pitchFamily="34" charset="0"/>
                <a:cs typeface="Calibri Light" panose="020F0302020204030204" pitchFamily="34" charset="0"/>
              </a:rPr>
              <a:t>(how resources are allocated among individuals, nations and generations); </a:t>
            </a:r>
          </a:p>
          <a:p>
            <a:pPr marL="247650" indent="-171450">
              <a:lnSpc>
                <a:spcPct val="120000"/>
              </a:lnSpc>
              <a:spcBef>
                <a:spcPts val="0"/>
              </a:spcBef>
              <a:buSzPts val="1200"/>
            </a:pPr>
            <a:r>
              <a:rPr lang="en-IE" sz="1300" b="1" dirty="0">
                <a:solidFill>
                  <a:schemeClr val="accent4">
                    <a:lumMod val="60000"/>
                    <a:lumOff val="40000"/>
                  </a:schemeClr>
                </a:solidFill>
                <a:latin typeface="Calibri Light" panose="020F0302020204030204" pitchFamily="34" charset="0"/>
                <a:cs typeface="Calibri Light" panose="020F0302020204030204" pitchFamily="34" charset="0"/>
              </a:rPr>
              <a:t>procedural justice </a:t>
            </a:r>
            <a:r>
              <a:rPr lang="en-IE" sz="1300" dirty="0">
                <a:latin typeface="Calibri Light" panose="020F0302020204030204" pitchFamily="34" charset="0"/>
                <a:cs typeface="Calibri Light" panose="020F0302020204030204" pitchFamily="34" charset="0"/>
              </a:rPr>
              <a:t>(the inclusivity of the decision-making process); and </a:t>
            </a:r>
          </a:p>
          <a:p>
            <a:pPr marL="247650" indent="-171450">
              <a:lnSpc>
                <a:spcPct val="120000"/>
              </a:lnSpc>
              <a:spcBef>
                <a:spcPts val="0"/>
              </a:spcBef>
              <a:buSzPts val="1200"/>
            </a:pPr>
            <a:r>
              <a:rPr lang="en-IE" sz="1300" b="1" dirty="0">
                <a:solidFill>
                  <a:schemeClr val="accent4">
                    <a:lumMod val="60000"/>
                    <a:lumOff val="40000"/>
                  </a:schemeClr>
                </a:solidFill>
                <a:latin typeface="Calibri Light" panose="020F0302020204030204" pitchFamily="34" charset="0"/>
                <a:cs typeface="Calibri Light" panose="020F0302020204030204" pitchFamily="34" charset="0"/>
              </a:rPr>
              <a:t>recognition</a:t>
            </a:r>
            <a:r>
              <a:rPr lang="en-IE" sz="1300" dirty="0">
                <a:latin typeface="Calibri Light" panose="020F0302020204030204" pitchFamily="34" charset="0"/>
                <a:cs typeface="Calibri Light" panose="020F0302020204030204" pitchFamily="34" charset="0"/>
              </a:rPr>
              <a:t> (focuses on the representation of diverse cultures and perspectives in the form of either direct engagement or indirect but fair consideration).</a:t>
            </a:r>
          </a:p>
          <a:p>
            <a:pPr marL="76200" indent="0">
              <a:lnSpc>
                <a:spcPct val="120000"/>
              </a:lnSpc>
              <a:spcBef>
                <a:spcPts val="0"/>
              </a:spcBef>
              <a:buSzPts val="1200"/>
              <a:buNone/>
            </a:pPr>
            <a:br>
              <a:rPr lang="en-IE" sz="1300" dirty="0">
                <a:solidFill>
                  <a:srgbClr val="252D35"/>
                </a:solidFill>
                <a:latin typeface="Calibri Light" panose="020F0302020204030204" pitchFamily="34" charset="0"/>
                <a:cs typeface="Calibri Light" panose="020F0302020204030204" pitchFamily="34" charset="0"/>
                <a:sym typeface="Calibri"/>
              </a:rPr>
            </a:br>
            <a:r>
              <a:rPr lang="en-IE" sz="1000" dirty="0">
                <a:latin typeface="Calibri Light" panose="020F0302020204030204" pitchFamily="34" charset="0"/>
                <a:cs typeface="Calibri Light" panose="020F0302020204030204" pitchFamily="34" charset="0"/>
              </a:rPr>
              <a:t>(IPCC, 2022)</a:t>
            </a:r>
          </a:p>
        </p:txBody>
      </p:sp>
      <p:sp>
        <p:nvSpPr>
          <p:cNvPr id="83" name="Google Shape;83;p5"/>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5</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pic>
        <p:nvPicPr>
          <p:cNvPr id="1026" name="Picture 2" descr="A graphic of environmental justice - people with a globe, plants, water, the sun, and a wind turbine.">
            <a:extLst>
              <a:ext uri="{FF2B5EF4-FFF2-40B4-BE49-F238E27FC236}">
                <a16:creationId xmlns:a16="http://schemas.microsoft.com/office/drawing/2014/main" id="{8EFB381B-F1EC-8727-0A08-D987A61CB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474" y="1534602"/>
            <a:ext cx="3489621" cy="297754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6;p6">
            <a:extLst>
              <a:ext uri="{FF2B5EF4-FFF2-40B4-BE49-F238E27FC236}">
                <a16:creationId xmlns:a16="http://schemas.microsoft.com/office/drawing/2014/main" id="{347C5BA7-DDA6-8260-7036-5B461C1350E5}"/>
              </a:ext>
            </a:extLst>
          </p:cNvPr>
          <p:cNvSpPr txBox="1"/>
          <p:nvPr/>
        </p:nvSpPr>
        <p:spPr>
          <a:xfrm>
            <a:off x="702152" y="4919966"/>
            <a:ext cx="804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Introduction</a:t>
            </a:r>
            <a:endParaRPr dirty="0">
              <a:latin typeface="Calibri Light" panose="020F0302020204030204" pitchFamily="34" charset="0"/>
              <a:cs typeface="Calibri Light" panose="020F0302020204030204" pitchFamily="34" charset="0"/>
            </a:endParaRPr>
          </a:p>
        </p:txBody>
      </p:sp>
      <p:sp>
        <p:nvSpPr>
          <p:cNvPr id="6" name="Google Shape;99;p6">
            <a:extLst>
              <a:ext uri="{FF2B5EF4-FFF2-40B4-BE49-F238E27FC236}">
                <a16:creationId xmlns:a16="http://schemas.microsoft.com/office/drawing/2014/main" id="{17AA0DEA-7B07-CBF3-B27F-ADCEE60A552C}"/>
              </a:ext>
            </a:extLst>
          </p:cNvPr>
          <p:cNvSpPr/>
          <p:nvPr/>
        </p:nvSpPr>
        <p:spPr>
          <a:xfrm>
            <a:off x="579676" y="4975554"/>
            <a:ext cx="101600" cy="101600"/>
          </a:xfrm>
          <a:prstGeom prst="ellipse">
            <a:avLst/>
          </a:prstGeom>
          <a:solidFill>
            <a:schemeClr val="tx1"/>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99;p6">
            <a:extLst>
              <a:ext uri="{FF2B5EF4-FFF2-40B4-BE49-F238E27FC236}">
                <a16:creationId xmlns:a16="http://schemas.microsoft.com/office/drawing/2014/main" id="{EC8D0632-22B1-1E99-8D1E-6FE8D59C0476}"/>
              </a:ext>
            </a:extLst>
          </p:cNvPr>
          <p:cNvSpPr/>
          <p:nvPr/>
        </p:nvSpPr>
        <p:spPr>
          <a:xfrm>
            <a:off x="428276" y="4975554"/>
            <a:ext cx="101600" cy="101600"/>
          </a:xfrm>
          <a:prstGeom prst="ellipse">
            <a:avLst/>
          </a:prstGeom>
          <a:solidFill>
            <a:schemeClr val="accent5">
              <a:lumMod val="20000"/>
              <a:lumOff val="80000"/>
            </a:schemeClr>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81871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457200" y="400050"/>
            <a:ext cx="41148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3. Research Questions</a:t>
            </a:r>
            <a:endParaRPr sz="2400" b="0" dirty="0">
              <a:solidFill>
                <a:schemeClr val="accent4">
                  <a:lumMod val="50000"/>
                </a:schemeClr>
              </a:solidFill>
              <a:latin typeface="Calibri Light" panose="020F0302020204030204" pitchFamily="34" charset="0"/>
              <a:ea typeface="Calibri"/>
              <a:cs typeface="Calibri Light" panose="020F0302020204030204" pitchFamily="34" charset="0"/>
              <a:sym typeface="Calibri"/>
            </a:endParaRPr>
          </a:p>
        </p:txBody>
      </p:sp>
      <p:sp>
        <p:nvSpPr>
          <p:cNvPr id="125" name="Google Shape;125;p9"/>
          <p:cNvSpPr txBox="1">
            <a:spLocks noGrp="1"/>
          </p:cNvSpPr>
          <p:nvPr>
            <p:ph type="body" idx="1"/>
          </p:nvPr>
        </p:nvSpPr>
        <p:spPr>
          <a:xfrm>
            <a:off x="508000" y="1142850"/>
            <a:ext cx="3569918" cy="3320166"/>
          </a:xfrm>
          <a:prstGeom prst="rect">
            <a:avLst/>
          </a:prstGeom>
          <a:noFill/>
          <a:ln>
            <a:noFill/>
          </a:ln>
        </p:spPr>
        <p:txBody>
          <a:bodyPr spcFirstLastPara="1" wrap="square" lIns="91425" tIns="45700" rIns="91425" bIns="45700" anchor="t" anchorCtr="0">
            <a:normAutofit/>
          </a:bodyPr>
          <a:lstStyle/>
          <a:p>
            <a:pPr marL="76200" lvl="0" indent="0" algn="just" rtl="0">
              <a:spcBef>
                <a:spcPts val="0"/>
              </a:spcBef>
              <a:spcAft>
                <a:spcPts val="0"/>
              </a:spcAft>
              <a:buSzPct val="100000"/>
              <a:buNone/>
            </a:pPr>
            <a:endParaRPr lang="en-GB" sz="16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endParaRPr>
          </a:p>
          <a:p>
            <a:pPr marL="76200" lvl="0" indent="0" algn="just" rtl="0">
              <a:spcBef>
                <a:spcPts val="0"/>
              </a:spcBef>
              <a:spcAft>
                <a:spcPts val="0"/>
              </a:spcAft>
              <a:buSzPct val="100000"/>
              <a:buNone/>
            </a:pPr>
            <a:endParaRPr lang="en-GB" sz="16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endParaRPr>
          </a:p>
          <a:p>
            <a:pPr marL="76200" lvl="0" indent="0" algn="just" rtl="0">
              <a:spcBef>
                <a:spcPts val="0"/>
              </a:spcBef>
              <a:spcAft>
                <a:spcPts val="0"/>
              </a:spcAft>
              <a:buSzPct val="100000"/>
              <a:buNone/>
            </a:pPr>
            <a:r>
              <a:rPr lang="en-GB" sz="16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RQ: </a:t>
            </a:r>
            <a:r>
              <a:rPr lang="en-GB" sz="1600" dirty="0">
                <a:solidFill>
                  <a:srgbClr val="252D35"/>
                </a:solidFill>
                <a:latin typeface="Calibri Light" panose="020F0302020204030204" pitchFamily="34" charset="0"/>
                <a:ea typeface="Calibri"/>
                <a:cs typeface="Calibri Light" panose="020F0302020204030204" pitchFamily="34" charset="0"/>
                <a:sym typeface="Calibri"/>
              </a:rPr>
              <a:t>Do women authors tend to include a topic related to climate justice in their research more often than men authors?</a:t>
            </a:r>
            <a:endParaRPr dirty="0">
              <a:latin typeface="Calibri Light" panose="020F0302020204030204" pitchFamily="34" charset="0"/>
              <a:cs typeface="Calibri Light" panose="020F0302020204030204" pitchFamily="34" charset="0"/>
            </a:endParaRPr>
          </a:p>
        </p:txBody>
      </p:sp>
      <p:sp>
        <p:nvSpPr>
          <p:cNvPr id="126" name="Google Shape;126;p9"/>
          <p:cNvSpPr txBox="1"/>
          <p:nvPr/>
        </p:nvSpPr>
        <p:spPr>
          <a:xfrm>
            <a:off x="4872624" y="383990"/>
            <a:ext cx="4114800" cy="74280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67A1"/>
              </a:buClr>
              <a:buSzPts val="1800"/>
              <a:buFont typeface="Arial"/>
              <a:buNone/>
            </a:pPr>
            <a:r>
              <a:rPr lang="en-GB" sz="2400" u="none" strike="noStrike" cap="none"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Hypotheses</a:t>
            </a:r>
            <a:endParaRPr dirty="0">
              <a:solidFill>
                <a:schemeClr val="accent4">
                  <a:lumMod val="50000"/>
                </a:schemeClr>
              </a:solidFill>
              <a:latin typeface="Calibri Light" panose="020F0302020204030204" pitchFamily="34" charset="0"/>
              <a:cs typeface="Calibri Light" panose="020F0302020204030204" pitchFamily="34" charset="0"/>
            </a:endParaRPr>
          </a:p>
        </p:txBody>
      </p:sp>
      <p:sp>
        <p:nvSpPr>
          <p:cNvPr id="127" name="Google Shape;127;p9"/>
          <p:cNvSpPr txBox="1"/>
          <p:nvPr/>
        </p:nvSpPr>
        <p:spPr>
          <a:xfrm>
            <a:off x="4872624" y="1287238"/>
            <a:ext cx="3814175" cy="3456212"/>
          </a:xfrm>
          <a:prstGeom prst="rect">
            <a:avLst/>
          </a:prstGeom>
          <a:noFill/>
          <a:ln>
            <a:noFill/>
          </a:ln>
        </p:spPr>
        <p:txBody>
          <a:bodyPr spcFirstLastPara="1" wrap="square" lIns="91425" tIns="45700" rIns="91425" bIns="45700" anchor="ctr" anchorCtr="0">
            <a:normAutofit/>
          </a:bodyPr>
          <a:lstStyle/>
          <a:p>
            <a:pPr marL="76200" marR="0" lvl="0" indent="0" algn="just" rtl="0">
              <a:lnSpc>
                <a:spcPct val="110000"/>
              </a:lnSpc>
              <a:spcBef>
                <a:spcPts val="0"/>
              </a:spcBef>
              <a:spcAft>
                <a:spcPts val="0"/>
              </a:spcAft>
              <a:buClr>
                <a:schemeClr val="accent1"/>
              </a:buClr>
              <a:buSzPct val="100000"/>
              <a:buFont typeface="Arial"/>
              <a:buNone/>
            </a:pPr>
            <a:r>
              <a:rPr lang="en-GB" sz="1600" b="1" u="none" strike="noStrike" cap="none"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H0: </a:t>
            </a:r>
            <a:r>
              <a:rPr lang="en-GB" sz="16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There is no statistically significant difference in topic prevalence regarding climate justice topics between female and male researchers. </a:t>
            </a:r>
            <a:endParaRPr dirty="0">
              <a:latin typeface="Calibri Light" panose="020F0302020204030204" pitchFamily="34" charset="0"/>
              <a:cs typeface="Calibri Light" panose="020F0302020204030204" pitchFamily="34" charset="0"/>
            </a:endParaRPr>
          </a:p>
          <a:p>
            <a:pPr marL="76200" marR="0" lvl="0" indent="0" algn="just" rtl="0">
              <a:lnSpc>
                <a:spcPct val="110000"/>
              </a:lnSpc>
              <a:spcBef>
                <a:spcPts val="0"/>
              </a:spcBef>
              <a:spcAft>
                <a:spcPts val="0"/>
              </a:spcAft>
              <a:buClr>
                <a:schemeClr val="accent1"/>
              </a:buClr>
              <a:buSzPct val="100000"/>
              <a:buFont typeface="Arial"/>
              <a:buNone/>
            </a:pPr>
            <a:endParaRPr sz="1600" u="none" strike="noStrike" cap="none" dirty="0">
              <a:solidFill>
                <a:srgbClr val="252D35"/>
              </a:solidFill>
              <a:latin typeface="Calibri Light" panose="020F0302020204030204" pitchFamily="34" charset="0"/>
              <a:ea typeface="Calibri"/>
              <a:cs typeface="Calibri Light" panose="020F0302020204030204" pitchFamily="34" charset="0"/>
              <a:sym typeface="Calibri"/>
            </a:endParaRPr>
          </a:p>
          <a:p>
            <a:pPr marL="76200" marR="0" lvl="0" indent="0" algn="just" rtl="0">
              <a:lnSpc>
                <a:spcPct val="110000"/>
              </a:lnSpc>
              <a:spcBef>
                <a:spcPts val="0"/>
              </a:spcBef>
              <a:spcAft>
                <a:spcPts val="0"/>
              </a:spcAft>
              <a:buClr>
                <a:schemeClr val="accent1"/>
              </a:buClr>
              <a:buSzPct val="100000"/>
              <a:buFont typeface="Arial"/>
              <a:buNone/>
            </a:pPr>
            <a:r>
              <a:rPr lang="en-GB" sz="1600" b="1" u="none" strike="noStrike" cap="none"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H1: </a:t>
            </a:r>
            <a:r>
              <a:rPr lang="en-GB" sz="16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Female researchers in the position of the first author include social justice topics in their research on climate change adaptation policy more often than male researchers in the same position.</a:t>
            </a:r>
            <a:endParaRPr dirty="0">
              <a:latin typeface="Calibri Light" panose="020F0302020204030204" pitchFamily="34" charset="0"/>
              <a:cs typeface="Calibri Light" panose="020F0302020204030204" pitchFamily="34" charset="0"/>
            </a:endParaRPr>
          </a:p>
        </p:txBody>
      </p:sp>
      <p:sp>
        <p:nvSpPr>
          <p:cNvPr id="128" name="Google Shape;128;p9"/>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6</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sp>
        <p:nvSpPr>
          <p:cNvPr id="129" name="Google Shape;129;p9"/>
          <p:cNvSpPr/>
          <p:nvPr/>
        </p:nvSpPr>
        <p:spPr>
          <a:xfrm>
            <a:off x="4399600" y="2762264"/>
            <a:ext cx="344800" cy="503624"/>
          </a:xfrm>
          <a:prstGeom prst="rightArrow">
            <a:avLst>
              <a:gd name="adj1" fmla="val 50000"/>
              <a:gd name="adj2" fmla="val 70595"/>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p9"/>
          <p:cNvSpPr txBox="1"/>
          <p:nvPr/>
        </p:nvSpPr>
        <p:spPr>
          <a:xfrm>
            <a:off x="558800" y="4911932"/>
            <a:ext cx="185865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u="none" strike="noStrike" cap="none">
                <a:solidFill>
                  <a:srgbClr val="252D35"/>
                </a:solidFill>
                <a:latin typeface="Calibri Light" panose="020F0302020204030204" pitchFamily="34" charset="0"/>
                <a:ea typeface="Calibri"/>
                <a:cs typeface="Calibri Light" panose="020F0302020204030204" pitchFamily="34" charset="0"/>
                <a:sym typeface="Calibri"/>
              </a:rPr>
              <a:t>Research Questions &amp; Hypotheses</a:t>
            </a:r>
            <a:endParaRPr>
              <a:latin typeface="Calibri Light" panose="020F0302020204030204" pitchFamily="34" charset="0"/>
              <a:cs typeface="Calibri Light" panose="020F0302020204030204" pitchFamily="34" charset="0"/>
            </a:endParaRPr>
          </a:p>
        </p:txBody>
      </p:sp>
      <p:sp>
        <p:nvSpPr>
          <p:cNvPr id="131" name="Google Shape;131;p9"/>
          <p:cNvSpPr/>
          <p:nvPr/>
        </p:nvSpPr>
        <p:spPr>
          <a:xfrm>
            <a:off x="457200" y="4976888"/>
            <a:ext cx="101600" cy="101600"/>
          </a:xfrm>
          <a:prstGeom prst="ellipse">
            <a:avLst/>
          </a:prstGeom>
          <a:solidFill>
            <a:srgbClr val="252D35"/>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 name="Picture 7" descr="A person and person symbols on a red background&#10;&#10;Description automatically generated">
            <a:extLst>
              <a:ext uri="{FF2B5EF4-FFF2-40B4-BE49-F238E27FC236}">
                <a16:creationId xmlns:a16="http://schemas.microsoft.com/office/drawing/2014/main" id="{C3820EC1-99E5-E51B-9C7F-01C8002718EB}"/>
              </a:ext>
            </a:extLst>
          </p:cNvPr>
          <p:cNvPicPr>
            <a:picLocks noChangeAspect="1"/>
          </p:cNvPicPr>
          <p:nvPr/>
        </p:nvPicPr>
        <p:blipFill rotWithShape="1">
          <a:blip r:embed="rId3"/>
          <a:srcRect l="1125" t="4652" r="31765" b="5957"/>
          <a:stretch/>
        </p:blipFill>
        <p:spPr>
          <a:xfrm>
            <a:off x="1303021" y="3010561"/>
            <a:ext cx="1979875" cy="1229938"/>
          </a:xfrm>
          <a:prstGeom prst="rect">
            <a:avLst/>
          </a:prstGeom>
        </p:spPr>
      </p:pic>
      <p:sp>
        <p:nvSpPr>
          <p:cNvPr id="10" name="TextBox 9">
            <a:extLst>
              <a:ext uri="{FF2B5EF4-FFF2-40B4-BE49-F238E27FC236}">
                <a16:creationId xmlns:a16="http://schemas.microsoft.com/office/drawing/2014/main" id="{592AABA6-43AE-ACD8-C28F-426C27E48200}"/>
              </a:ext>
            </a:extLst>
          </p:cNvPr>
          <p:cNvSpPr txBox="1"/>
          <p:nvPr/>
        </p:nvSpPr>
        <p:spPr>
          <a:xfrm>
            <a:off x="3407392" y="4357934"/>
            <a:ext cx="1140754" cy="369332"/>
          </a:xfrm>
          <a:prstGeom prst="rect">
            <a:avLst/>
          </a:prstGeom>
          <a:noFill/>
        </p:spPr>
        <p:txBody>
          <a:bodyPr wrap="square">
            <a:spAutoFit/>
          </a:bodyPr>
          <a:lstStyle/>
          <a:p>
            <a:pPr algn="r"/>
            <a:r>
              <a:rPr lang="en-GB" sz="900" u="none" strike="noStrike" cap="none" dirty="0">
                <a:solidFill>
                  <a:schemeClr val="tx1"/>
                </a:solidFill>
                <a:latin typeface="Calibri Light" panose="020F0302020204030204" pitchFamily="34" charset="0"/>
                <a:ea typeface="Calibri"/>
                <a:cs typeface="Calibri Light" panose="020F0302020204030204" pitchFamily="34" charset="0"/>
                <a:sym typeface="Calibri"/>
              </a:rPr>
              <a:t>Image source: </a:t>
            </a:r>
          </a:p>
          <a:p>
            <a:pPr algn="r"/>
            <a:r>
              <a:rPr lang="en-GB" sz="900" u="none" strike="noStrike" cap="none" dirty="0">
                <a:solidFill>
                  <a:schemeClr val="tx1"/>
                </a:solidFill>
                <a:latin typeface="Calibri Light" panose="020F0302020204030204" pitchFamily="34" charset="0"/>
                <a:ea typeface="Calibri"/>
                <a:cs typeface="Calibri Light" panose="020F0302020204030204" pitchFamily="34" charset="0"/>
                <a:sym typeface="Calibri"/>
              </a:rPr>
              <a:t>(</a:t>
            </a:r>
            <a:r>
              <a:rPr lang="en-GB" sz="900" u="none" strike="noStrike" cap="none" dirty="0" err="1">
                <a:solidFill>
                  <a:schemeClr val="tx1"/>
                </a:solidFill>
                <a:latin typeface="Calibri Light" panose="020F0302020204030204" pitchFamily="34" charset="0"/>
                <a:ea typeface="Calibri"/>
                <a:cs typeface="Calibri Light" panose="020F0302020204030204" pitchFamily="34" charset="0"/>
                <a:sym typeface="Calibri"/>
              </a:rPr>
              <a:t>Criado</a:t>
            </a:r>
            <a:r>
              <a:rPr lang="en-GB" sz="900" u="none" strike="noStrike" cap="none" dirty="0">
                <a:solidFill>
                  <a:schemeClr val="tx1"/>
                </a:solidFill>
                <a:latin typeface="Calibri Light" panose="020F0302020204030204" pitchFamily="34" charset="0"/>
                <a:ea typeface="Calibri"/>
                <a:cs typeface="Calibri Light" panose="020F0302020204030204" pitchFamily="34" charset="0"/>
                <a:sym typeface="Calibri"/>
              </a:rPr>
              <a:t> Perez, 2020)</a:t>
            </a:r>
            <a:endParaRPr lang="en-IE" sz="9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0"/>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4. Methods: Overview</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137" name="Google Shape;137;p10"/>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pPr marL="0" lvl="0" indent="0" algn="r" rtl="0">
                <a:spcBef>
                  <a:spcPts val="0"/>
                </a:spcBef>
                <a:spcAft>
                  <a:spcPts val="0"/>
                </a:spcAft>
                <a:buSzPts val="1200"/>
                <a:buNone/>
              </a:pPr>
              <a:t>7</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grpSp>
        <p:nvGrpSpPr>
          <p:cNvPr id="138" name="Google Shape;138;p10"/>
          <p:cNvGrpSpPr/>
          <p:nvPr/>
        </p:nvGrpSpPr>
        <p:grpSpPr>
          <a:xfrm>
            <a:off x="459611" y="1311411"/>
            <a:ext cx="8224777" cy="385664"/>
            <a:chOff x="2411" y="121187"/>
            <a:chExt cx="8224777" cy="385664"/>
          </a:xfrm>
        </p:grpSpPr>
        <p:sp>
          <p:nvSpPr>
            <p:cNvPr id="139" name="Google Shape;139;p10"/>
            <p:cNvSpPr/>
            <p:nvPr/>
          </p:nvSpPr>
          <p:spPr>
            <a:xfrm>
              <a:off x="2411" y="121187"/>
              <a:ext cx="2419052" cy="385664"/>
            </a:xfrm>
            <a:prstGeom prst="homePlate">
              <a:avLst>
                <a:gd name="adj" fmla="val 50000"/>
              </a:avLst>
            </a:prstGeom>
            <a:solidFill>
              <a:srgbClr val="D7ECF3"/>
            </a:solidFill>
            <a:ln w="222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Light" panose="020F0302020204030204" pitchFamily="34" charset="0"/>
                <a:cs typeface="Calibri Light" panose="020F0302020204030204" pitchFamily="34" charset="0"/>
              </a:endParaRPr>
            </a:p>
          </p:txBody>
        </p:sp>
        <p:sp>
          <p:nvSpPr>
            <p:cNvPr id="140" name="Google Shape;140;p10"/>
            <p:cNvSpPr txBox="1"/>
            <p:nvPr/>
          </p:nvSpPr>
          <p:spPr>
            <a:xfrm>
              <a:off x="2411" y="121187"/>
              <a:ext cx="2322636" cy="385664"/>
            </a:xfrm>
            <a:prstGeom prst="rect">
              <a:avLst/>
            </a:prstGeom>
            <a:noFill/>
            <a:ln>
              <a:noFill/>
            </a:ln>
          </p:spPr>
          <p:txBody>
            <a:bodyPr spcFirstLastPara="1" wrap="square" lIns="74675" tIns="37325" rIns="18650" bIns="37325" anchor="ctr" anchorCtr="0">
              <a:noAutofit/>
            </a:bodyPr>
            <a:lstStyle/>
            <a:p>
              <a:pPr marL="0" marR="0" lvl="0" indent="0" algn="ctr" rtl="0">
                <a:spcBef>
                  <a:spcPts val="0"/>
                </a:spcBef>
                <a:spcAft>
                  <a:spcPts val="0"/>
                </a:spcAft>
                <a:buClr>
                  <a:srgbClr val="000000"/>
                </a:buClr>
                <a:buSzPts val="1400"/>
                <a:buFont typeface="Arial"/>
                <a:buNone/>
              </a:pPr>
              <a:r>
                <a:rPr lang="en-GB" sz="1400" u="none" strike="noStrike" cap="none">
                  <a:solidFill>
                    <a:schemeClr val="dk1"/>
                  </a:solidFill>
                  <a:latin typeface="Calibri Light" panose="020F0302020204030204" pitchFamily="34" charset="0"/>
                  <a:ea typeface="Calibri"/>
                  <a:cs typeface="Calibri Light" panose="020F0302020204030204" pitchFamily="34" charset="0"/>
                  <a:sym typeface="Calibri"/>
                </a:rPr>
                <a:t>Dataset compilation</a:t>
              </a:r>
              <a:endParaRPr>
                <a:latin typeface="Calibri Light" panose="020F0302020204030204" pitchFamily="34" charset="0"/>
                <a:cs typeface="Calibri Light" panose="020F0302020204030204" pitchFamily="34" charset="0"/>
              </a:endParaRPr>
            </a:p>
          </p:txBody>
        </p:sp>
        <p:sp>
          <p:nvSpPr>
            <p:cNvPr id="141" name="Google Shape;141;p10"/>
            <p:cNvSpPr/>
            <p:nvPr/>
          </p:nvSpPr>
          <p:spPr>
            <a:xfrm>
              <a:off x="1937652" y="121187"/>
              <a:ext cx="2419052" cy="385664"/>
            </a:xfrm>
            <a:prstGeom prst="chevron">
              <a:avLst>
                <a:gd name="adj" fmla="val 50000"/>
              </a:avLst>
            </a:prstGeom>
            <a:solidFill>
              <a:srgbClr val="BAE5F4"/>
            </a:solidFill>
            <a:ln w="222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Light" panose="020F0302020204030204" pitchFamily="34" charset="0"/>
                <a:cs typeface="Calibri Light" panose="020F0302020204030204" pitchFamily="34" charset="0"/>
              </a:endParaRPr>
            </a:p>
          </p:txBody>
        </p:sp>
        <p:sp>
          <p:nvSpPr>
            <p:cNvPr id="142" name="Google Shape;142;p10"/>
            <p:cNvSpPr txBox="1"/>
            <p:nvPr/>
          </p:nvSpPr>
          <p:spPr>
            <a:xfrm>
              <a:off x="2130484" y="121187"/>
              <a:ext cx="2033388" cy="385664"/>
            </a:xfrm>
            <a:prstGeom prst="rect">
              <a:avLst/>
            </a:prstGeom>
            <a:noFill/>
            <a:ln>
              <a:noFill/>
            </a:ln>
          </p:spPr>
          <p:txBody>
            <a:bodyPr spcFirstLastPara="1" wrap="square" lIns="56000" tIns="37325" rIns="18650" bIns="37325" anchor="ctr" anchorCtr="0">
              <a:noAutofit/>
            </a:bodyPr>
            <a:lstStyle/>
            <a:p>
              <a:pPr marL="0" marR="0" lvl="0" indent="0" algn="ctr" rtl="0">
                <a:spcBef>
                  <a:spcPts val="0"/>
                </a:spcBef>
                <a:spcAft>
                  <a:spcPts val="0"/>
                </a:spcAft>
                <a:buClr>
                  <a:srgbClr val="000000"/>
                </a:buClr>
                <a:buSzPts val="1400"/>
                <a:buFont typeface="Arial"/>
                <a:buNone/>
              </a:pPr>
              <a:r>
                <a:rPr lang="en-GB" sz="1400" u="none" strike="noStrike" cap="none">
                  <a:solidFill>
                    <a:schemeClr val="dk1"/>
                  </a:solidFill>
                  <a:latin typeface="Calibri Light" panose="020F0302020204030204" pitchFamily="34" charset="0"/>
                  <a:ea typeface="Calibri"/>
                  <a:cs typeface="Calibri Light" panose="020F0302020204030204" pitchFamily="34" charset="0"/>
                  <a:sym typeface="Calibri"/>
                </a:rPr>
                <a:t>Gender prediction</a:t>
              </a:r>
              <a:endParaRPr>
                <a:latin typeface="Calibri Light" panose="020F0302020204030204" pitchFamily="34" charset="0"/>
                <a:cs typeface="Calibri Light" panose="020F0302020204030204" pitchFamily="34" charset="0"/>
              </a:endParaRPr>
            </a:p>
          </p:txBody>
        </p:sp>
        <p:sp>
          <p:nvSpPr>
            <p:cNvPr id="143" name="Google Shape;143;p10"/>
            <p:cNvSpPr/>
            <p:nvPr/>
          </p:nvSpPr>
          <p:spPr>
            <a:xfrm>
              <a:off x="3872894" y="121187"/>
              <a:ext cx="2419052" cy="385664"/>
            </a:xfrm>
            <a:prstGeom prst="chevron">
              <a:avLst>
                <a:gd name="adj" fmla="val 50000"/>
              </a:avLst>
            </a:prstGeom>
            <a:solidFill>
              <a:srgbClr val="99CBDB"/>
            </a:solidFill>
            <a:ln w="222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Light" panose="020F0302020204030204" pitchFamily="34" charset="0"/>
                <a:cs typeface="Calibri Light" panose="020F0302020204030204" pitchFamily="34" charset="0"/>
              </a:endParaRPr>
            </a:p>
          </p:txBody>
        </p:sp>
        <p:sp>
          <p:nvSpPr>
            <p:cNvPr id="144" name="Google Shape;144;p10"/>
            <p:cNvSpPr txBox="1"/>
            <p:nvPr/>
          </p:nvSpPr>
          <p:spPr>
            <a:xfrm>
              <a:off x="4065726" y="121187"/>
              <a:ext cx="2033388" cy="385664"/>
            </a:xfrm>
            <a:prstGeom prst="rect">
              <a:avLst/>
            </a:prstGeom>
            <a:noFill/>
            <a:ln>
              <a:noFill/>
            </a:ln>
          </p:spPr>
          <p:txBody>
            <a:bodyPr spcFirstLastPara="1" wrap="square" lIns="56000" tIns="37325" rIns="18650" bIns="37325" anchor="ctr" anchorCtr="0">
              <a:noAutofit/>
            </a:bodyPr>
            <a:lstStyle/>
            <a:p>
              <a:pPr marL="0" marR="0" lvl="0" indent="0" algn="ctr" rtl="0">
                <a:spcBef>
                  <a:spcPts val="0"/>
                </a:spcBef>
                <a:spcAft>
                  <a:spcPts val="0"/>
                </a:spcAft>
                <a:buClr>
                  <a:srgbClr val="000000"/>
                </a:buClr>
                <a:buSzPts val="1400"/>
                <a:buFont typeface="Arial"/>
                <a:buNone/>
              </a:pPr>
              <a:r>
                <a:rPr lang="en-GB" sz="1400" u="none" strike="noStrike" cap="none">
                  <a:solidFill>
                    <a:schemeClr val="dk1"/>
                  </a:solidFill>
                  <a:latin typeface="Calibri Light" panose="020F0302020204030204" pitchFamily="34" charset="0"/>
                  <a:ea typeface="Calibri"/>
                  <a:cs typeface="Calibri Light" panose="020F0302020204030204" pitchFamily="34" charset="0"/>
                  <a:sym typeface="Calibri"/>
                </a:rPr>
                <a:t>Evidence mapping</a:t>
              </a:r>
              <a:endParaRPr>
                <a:latin typeface="Calibri Light" panose="020F0302020204030204" pitchFamily="34" charset="0"/>
                <a:cs typeface="Calibri Light" panose="020F0302020204030204" pitchFamily="34" charset="0"/>
              </a:endParaRPr>
            </a:p>
          </p:txBody>
        </p:sp>
        <p:sp>
          <p:nvSpPr>
            <p:cNvPr id="145" name="Google Shape;145;p10"/>
            <p:cNvSpPr/>
            <p:nvPr/>
          </p:nvSpPr>
          <p:spPr>
            <a:xfrm>
              <a:off x="5808136" y="121187"/>
              <a:ext cx="2419052" cy="385664"/>
            </a:xfrm>
            <a:prstGeom prst="chevron">
              <a:avLst>
                <a:gd name="adj" fmla="val 50000"/>
              </a:avLst>
            </a:prstGeom>
            <a:solidFill>
              <a:srgbClr val="4CAFCE"/>
            </a:solidFill>
            <a:ln w="222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Light" panose="020F0302020204030204" pitchFamily="34" charset="0"/>
                <a:cs typeface="Calibri Light" panose="020F0302020204030204" pitchFamily="34" charset="0"/>
              </a:endParaRPr>
            </a:p>
          </p:txBody>
        </p:sp>
        <p:sp>
          <p:nvSpPr>
            <p:cNvPr id="146" name="Google Shape;146;p10"/>
            <p:cNvSpPr txBox="1"/>
            <p:nvPr/>
          </p:nvSpPr>
          <p:spPr>
            <a:xfrm>
              <a:off x="6000968" y="121187"/>
              <a:ext cx="2033388" cy="385664"/>
            </a:xfrm>
            <a:prstGeom prst="rect">
              <a:avLst/>
            </a:prstGeom>
            <a:noFill/>
            <a:ln>
              <a:noFill/>
            </a:ln>
          </p:spPr>
          <p:txBody>
            <a:bodyPr spcFirstLastPara="1" wrap="square" lIns="56000" tIns="37325" rIns="18650" bIns="37325" anchor="ctr" anchorCtr="0">
              <a:noAutofit/>
            </a:bodyPr>
            <a:lstStyle/>
            <a:p>
              <a:pPr marL="0" marR="0" lvl="0" indent="0" algn="ctr" rtl="0">
                <a:spcBef>
                  <a:spcPts val="0"/>
                </a:spcBef>
                <a:spcAft>
                  <a:spcPts val="0"/>
                </a:spcAft>
                <a:buClr>
                  <a:srgbClr val="000000"/>
                </a:buClr>
                <a:buSzPts val="1400"/>
                <a:buFont typeface="Arial"/>
                <a:buNone/>
              </a:pPr>
              <a:r>
                <a:rPr lang="en-GB" sz="1400" u="none" strike="noStrike" cap="none">
                  <a:solidFill>
                    <a:schemeClr val="dk1"/>
                  </a:solidFill>
                  <a:latin typeface="Calibri Light" panose="020F0302020204030204" pitchFamily="34" charset="0"/>
                  <a:ea typeface="Calibri"/>
                  <a:cs typeface="Calibri Light" panose="020F0302020204030204" pitchFamily="34" charset="0"/>
                  <a:sym typeface="Calibri"/>
                </a:rPr>
                <a:t>Analysis &amp; Interpretation</a:t>
              </a:r>
              <a:endParaRPr>
                <a:latin typeface="Calibri Light" panose="020F0302020204030204" pitchFamily="34" charset="0"/>
                <a:cs typeface="Calibri Light" panose="020F0302020204030204" pitchFamily="34" charset="0"/>
              </a:endParaRPr>
            </a:p>
          </p:txBody>
        </p:sp>
      </p:grpSp>
      <p:grpSp>
        <p:nvGrpSpPr>
          <p:cNvPr id="3" name="Group 2">
            <a:extLst>
              <a:ext uri="{FF2B5EF4-FFF2-40B4-BE49-F238E27FC236}">
                <a16:creationId xmlns:a16="http://schemas.microsoft.com/office/drawing/2014/main" id="{F01E49F2-2CAB-79C6-5F60-B3CB95A90983}"/>
              </a:ext>
            </a:extLst>
          </p:cNvPr>
          <p:cNvGrpSpPr/>
          <p:nvPr/>
        </p:nvGrpSpPr>
        <p:grpSpPr>
          <a:xfrm>
            <a:off x="457200" y="1855416"/>
            <a:ext cx="2043220" cy="2714641"/>
            <a:chOff x="457200" y="1855416"/>
            <a:chExt cx="2043220" cy="2714641"/>
          </a:xfrm>
        </p:grpSpPr>
        <p:sp>
          <p:nvSpPr>
            <p:cNvPr id="147" name="Google Shape;147;p10"/>
            <p:cNvSpPr/>
            <p:nvPr/>
          </p:nvSpPr>
          <p:spPr>
            <a:xfrm>
              <a:off x="457200" y="2486364"/>
              <a:ext cx="960127" cy="652366"/>
            </a:xfrm>
            <a:prstGeom prst="flowChartMultidocument">
              <a:avLst/>
            </a:prstGeom>
            <a:solidFill>
              <a:srgbClr val="D7ECF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Web of Science</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a:solidFill>
                    <a:schemeClr val="dk1"/>
                  </a:solidFill>
                  <a:latin typeface="Calibri Light" panose="020F0302020204030204" pitchFamily="34" charset="0"/>
                  <a:ea typeface="Calibri"/>
                  <a:cs typeface="Calibri Light" panose="020F0302020204030204" pitchFamily="34" charset="0"/>
                  <a:sym typeface="Calibri"/>
                </a:rPr>
                <a:t>(n = 44685) </a:t>
              </a:r>
              <a:endParaRPr>
                <a:latin typeface="Calibri Light" panose="020F0302020204030204" pitchFamily="34" charset="0"/>
                <a:cs typeface="Calibri Light" panose="020F0302020204030204" pitchFamily="34" charset="0"/>
              </a:endParaRPr>
            </a:p>
          </p:txBody>
        </p:sp>
        <p:sp>
          <p:nvSpPr>
            <p:cNvPr id="148" name="Google Shape;148;p10"/>
            <p:cNvSpPr/>
            <p:nvPr/>
          </p:nvSpPr>
          <p:spPr>
            <a:xfrm>
              <a:off x="1540293" y="2483012"/>
              <a:ext cx="960127" cy="652366"/>
            </a:xfrm>
            <a:prstGeom prst="flowChartMultidocument">
              <a:avLst/>
            </a:prstGeom>
            <a:solidFill>
              <a:srgbClr val="D7ECF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Scopus</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a:solidFill>
                    <a:schemeClr val="dk1"/>
                  </a:solidFill>
                  <a:latin typeface="Calibri Light" panose="020F0302020204030204" pitchFamily="34" charset="0"/>
                  <a:ea typeface="Calibri"/>
                  <a:cs typeface="Calibri Light" panose="020F0302020204030204" pitchFamily="34" charset="0"/>
                  <a:sym typeface="Calibri"/>
                </a:rPr>
                <a:t>(n = 54140)</a:t>
              </a:r>
              <a:endParaRPr>
                <a:latin typeface="Calibri Light" panose="020F0302020204030204" pitchFamily="34" charset="0"/>
                <a:cs typeface="Calibri Light" panose="020F0302020204030204" pitchFamily="34" charset="0"/>
              </a:endParaRPr>
            </a:p>
          </p:txBody>
        </p:sp>
        <p:sp>
          <p:nvSpPr>
            <p:cNvPr id="149" name="Google Shape;149;p10"/>
            <p:cNvSpPr/>
            <p:nvPr/>
          </p:nvSpPr>
          <p:spPr>
            <a:xfrm>
              <a:off x="870498" y="3917691"/>
              <a:ext cx="960127" cy="652366"/>
            </a:xfrm>
            <a:prstGeom prst="flowChartMultidocument">
              <a:avLst/>
            </a:prstGeom>
            <a:solidFill>
              <a:srgbClr val="D7ECF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Initial dataset </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a:solidFill>
                    <a:schemeClr val="dk1"/>
                  </a:solidFill>
                  <a:latin typeface="Calibri Light" panose="020F0302020204030204" pitchFamily="34" charset="0"/>
                  <a:ea typeface="Calibri"/>
                  <a:cs typeface="Calibri Light" panose="020F0302020204030204" pitchFamily="34" charset="0"/>
                  <a:sym typeface="Calibri"/>
                </a:rPr>
                <a:t>(n = 70319)</a:t>
              </a:r>
              <a:endParaRPr>
                <a:latin typeface="Calibri Light" panose="020F0302020204030204" pitchFamily="34" charset="0"/>
                <a:cs typeface="Calibri Light" panose="020F0302020204030204" pitchFamily="34" charset="0"/>
              </a:endParaRPr>
            </a:p>
          </p:txBody>
        </p:sp>
        <p:sp>
          <p:nvSpPr>
            <p:cNvPr id="150" name="Google Shape;150;p10"/>
            <p:cNvSpPr/>
            <p:nvPr/>
          </p:nvSpPr>
          <p:spPr>
            <a:xfrm>
              <a:off x="814298" y="3317124"/>
              <a:ext cx="1206058" cy="419378"/>
            </a:xfrm>
            <a:prstGeom prst="rect">
              <a:avLst/>
            </a:prstGeom>
            <a:solidFill>
              <a:srgbClr val="D7ECF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Deduplicate and remove empty records</a:t>
              </a:r>
              <a:endParaRPr>
                <a:latin typeface="Calibri Light" panose="020F0302020204030204" pitchFamily="34" charset="0"/>
                <a:cs typeface="Calibri Light" panose="020F0302020204030204" pitchFamily="34" charset="0"/>
              </a:endParaRPr>
            </a:p>
          </p:txBody>
        </p:sp>
        <p:sp>
          <p:nvSpPr>
            <p:cNvPr id="151" name="Google Shape;151;p10"/>
            <p:cNvSpPr/>
            <p:nvPr/>
          </p:nvSpPr>
          <p:spPr>
            <a:xfrm>
              <a:off x="814298" y="1855416"/>
              <a:ext cx="1206058" cy="419378"/>
            </a:xfrm>
            <a:prstGeom prst="rect">
              <a:avLst/>
            </a:prstGeom>
            <a:solidFill>
              <a:srgbClr val="D7ECF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Implement query</a:t>
              </a:r>
              <a:endParaRPr>
                <a:latin typeface="Calibri Light" panose="020F0302020204030204" pitchFamily="34" charset="0"/>
                <a:cs typeface="Calibri Light" panose="020F0302020204030204" pitchFamily="34" charset="0"/>
              </a:endParaRPr>
            </a:p>
          </p:txBody>
        </p:sp>
        <p:cxnSp>
          <p:nvCxnSpPr>
            <p:cNvPr id="152" name="Google Shape;152;p10"/>
            <p:cNvCxnSpPr>
              <a:stCxn id="151" idx="2"/>
              <a:endCxn id="147" idx="0"/>
            </p:cNvCxnSpPr>
            <p:nvPr/>
          </p:nvCxnSpPr>
          <p:spPr>
            <a:xfrm rot="5400000">
              <a:off x="1104577" y="2173544"/>
              <a:ext cx="211500" cy="414000"/>
            </a:xfrm>
            <a:prstGeom prst="bentConnector3">
              <a:avLst>
                <a:gd name="adj1" fmla="val 50000"/>
              </a:avLst>
            </a:prstGeom>
            <a:solidFill>
              <a:srgbClr val="0F9176"/>
            </a:solidFill>
            <a:ln w="12700" cap="flat" cmpd="sng">
              <a:solidFill>
                <a:srgbClr val="252D35"/>
              </a:solidFill>
              <a:prstDash val="solid"/>
              <a:round/>
              <a:headEnd type="none" w="sm" len="sm"/>
              <a:tailEnd type="triangle" w="med" len="med"/>
            </a:ln>
          </p:spPr>
        </p:cxnSp>
        <p:cxnSp>
          <p:nvCxnSpPr>
            <p:cNvPr id="153" name="Google Shape;153;p10"/>
            <p:cNvCxnSpPr>
              <a:stCxn id="151" idx="2"/>
              <a:endCxn id="148" idx="0"/>
            </p:cNvCxnSpPr>
            <p:nvPr/>
          </p:nvCxnSpPr>
          <p:spPr>
            <a:xfrm rot="-5400000" flipH="1">
              <a:off x="1647727" y="2044394"/>
              <a:ext cx="208200" cy="669000"/>
            </a:xfrm>
            <a:prstGeom prst="bentConnector3">
              <a:avLst>
                <a:gd name="adj1" fmla="val 50000"/>
              </a:avLst>
            </a:prstGeom>
            <a:solidFill>
              <a:srgbClr val="0F9176"/>
            </a:solidFill>
            <a:ln w="12700" cap="flat" cmpd="sng">
              <a:solidFill>
                <a:srgbClr val="252D35"/>
              </a:solidFill>
              <a:prstDash val="solid"/>
              <a:round/>
              <a:headEnd type="none" w="sm" len="sm"/>
              <a:tailEnd type="triangle" w="med" len="med"/>
            </a:ln>
          </p:spPr>
        </p:cxnSp>
        <p:cxnSp>
          <p:nvCxnSpPr>
            <p:cNvPr id="154" name="Google Shape;154;p10"/>
            <p:cNvCxnSpPr>
              <a:stCxn id="147" idx="2"/>
              <a:endCxn id="150" idx="0"/>
            </p:cNvCxnSpPr>
            <p:nvPr/>
          </p:nvCxnSpPr>
          <p:spPr>
            <a:xfrm rot="-5400000" flipH="1">
              <a:off x="1042399" y="2942125"/>
              <a:ext cx="203100" cy="546900"/>
            </a:xfrm>
            <a:prstGeom prst="bentConnector3">
              <a:avLst>
                <a:gd name="adj1" fmla="val 50000"/>
              </a:avLst>
            </a:prstGeom>
            <a:solidFill>
              <a:srgbClr val="0F9176"/>
            </a:solidFill>
            <a:ln w="12700" cap="flat" cmpd="sng">
              <a:solidFill>
                <a:srgbClr val="252D35"/>
              </a:solidFill>
              <a:prstDash val="solid"/>
              <a:round/>
              <a:headEnd type="none" w="sm" len="sm"/>
              <a:tailEnd type="triangle" w="med" len="med"/>
            </a:ln>
          </p:spPr>
        </p:cxnSp>
        <p:cxnSp>
          <p:nvCxnSpPr>
            <p:cNvPr id="155" name="Google Shape;155;p10"/>
            <p:cNvCxnSpPr>
              <a:stCxn id="148" idx="2"/>
              <a:endCxn id="150" idx="0"/>
            </p:cNvCxnSpPr>
            <p:nvPr/>
          </p:nvCxnSpPr>
          <p:spPr>
            <a:xfrm rot="5400000">
              <a:off x="1582192" y="2945673"/>
              <a:ext cx="206400" cy="536400"/>
            </a:xfrm>
            <a:prstGeom prst="bentConnector3">
              <a:avLst>
                <a:gd name="adj1" fmla="val 50012"/>
              </a:avLst>
            </a:prstGeom>
            <a:solidFill>
              <a:srgbClr val="0F9176"/>
            </a:solidFill>
            <a:ln w="12700" cap="flat" cmpd="sng">
              <a:solidFill>
                <a:srgbClr val="252D35"/>
              </a:solidFill>
              <a:prstDash val="solid"/>
              <a:round/>
              <a:headEnd type="none" w="sm" len="sm"/>
              <a:tailEnd type="triangle" w="med" len="med"/>
            </a:ln>
          </p:spPr>
        </p:cxnSp>
        <p:cxnSp>
          <p:nvCxnSpPr>
            <p:cNvPr id="156" name="Google Shape;156;p10"/>
            <p:cNvCxnSpPr>
              <a:stCxn id="150" idx="2"/>
              <a:endCxn id="149" idx="0"/>
            </p:cNvCxnSpPr>
            <p:nvPr/>
          </p:nvCxnSpPr>
          <p:spPr>
            <a:xfrm flipH="1">
              <a:off x="1416727" y="3736502"/>
              <a:ext cx="600" cy="181200"/>
            </a:xfrm>
            <a:prstGeom prst="straightConnector1">
              <a:avLst/>
            </a:prstGeom>
            <a:solidFill>
              <a:srgbClr val="0F9176"/>
            </a:solidFill>
            <a:ln w="12700" cap="flat" cmpd="sng">
              <a:solidFill>
                <a:srgbClr val="252D35"/>
              </a:solidFill>
              <a:prstDash val="solid"/>
              <a:round/>
              <a:headEnd type="none" w="sm" len="sm"/>
              <a:tailEnd type="triangle" w="med" len="med"/>
            </a:ln>
          </p:spPr>
        </p:cxnSp>
      </p:grpSp>
      <p:grpSp>
        <p:nvGrpSpPr>
          <p:cNvPr id="4" name="Group 3">
            <a:extLst>
              <a:ext uri="{FF2B5EF4-FFF2-40B4-BE49-F238E27FC236}">
                <a16:creationId xmlns:a16="http://schemas.microsoft.com/office/drawing/2014/main" id="{A1AB43B1-9890-933A-B527-DF9271EC9C4F}"/>
              </a:ext>
            </a:extLst>
          </p:cNvPr>
          <p:cNvGrpSpPr/>
          <p:nvPr/>
        </p:nvGrpSpPr>
        <p:grpSpPr>
          <a:xfrm>
            <a:off x="2622047" y="1864164"/>
            <a:ext cx="1949952" cy="2651266"/>
            <a:chOff x="2622047" y="1864164"/>
            <a:chExt cx="1949952" cy="2651266"/>
          </a:xfrm>
        </p:grpSpPr>
        <p:sp>
          <p:nvSpPr>
            <p:cNvPr id="157" name="Google Shape;157;p10"/>
            <p:cNvSpPr/>
            <p:nvPr/>
          </p:nvSpPr>
          <p:spPr>
            <a:xfrm>
              <a:off x="2940936" y="1864164"/>
              <a:ext cx="1206058" cy="419378"/>
            </a:xfrm>
            <a:prstGeom prst="rect">
              <a:avLst/>
            </a:prstGeom>
            <a:solidFill>
              <a:srgbClr val="BAE5F4"/>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Drop missing names and initials</a:t>
              </a:r>
              <a:endParaRPr>
                <a:latin typeface="Calibri Light" panose="020F0302020204030204" pitchFamily="34" charset="0"/>
                <a:cs typeface="Calibri Light" panose="020F0302020204030204" pitchFamily="34" charset="0"/>
              </a:endParaRPr>
            </a:p>
          </p:txBody>
        </p:sp>
        <p:sp>
          <p:nvSpPr>
            <p:cNvPr id="163" name="Google Shape;163;p10"/>
            <p:cNvSpPr/>
            <p:nvPr/>
          </p:nvSpPr>
          <p:spPr>
            <a:xfrm>
              <a:off x="2940936" y="3317125"/>
              <a:ext cx="1206058" cy="419378"/>
            </a:xfrm>
            <a:prstGeom prst="rect">
              <a:avLst/>
            </a:prstGeom>
            <a:solidFill>
              <a:srgbClr val="BAE5F4"/>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Estimate gender</a:t>
              </a:r>
              <a:endParaRPr>
                <a:latin typeface="Calibri Light" panose="020F0302020204030204" pitchFamily="34" charset="0"/>
                <a:cs typeface="Calibri Light" panose="020F0302020204030204" pitchFamily="34" charset="0"/>
              </a:endParaRPr>
            </a:p>
          </p:txBody>
        </p:sp>
        <p:sp>
          <p:nvSpPr>
            <p:cNvPr id="164" name="Google Shape;164;p10"/>
            <p:cNvSpPr/>
            <p:nvPr/>
          </p:nvSpPr>
          <p:spPr>
            <a:xfrm>
              <a:off x="2623570" y="2535739"/>
              <a:ext cx="770113" cy="511697"/>
            </a:xfrm>
            <a:prstGeom prst="flowChartMultidocument">
              <a:avLst/>
            </a:prstGeom>
            <a:solidFill>
              <a:srgbClr val="BAE5F4"/>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first</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a:solidFill>
                    <a:schemeClr val="dk1"/>
                  </a:solidFill>
                  <a:latin typeface="Calibri Light" panose="020F0302020204030204" pitchFamily="34" charset="0"/>
                  <a:ea typeface="Calibri"/>
                  <a:cs typeface="Calibri Light" panose="020F0302020204030204" pitchFamily="34" charset="0"/>
                  <a:sym typeface="Calibri"/>
                </a:rPr>
                <a:t>(n = 43115)</a:t>
              </a:r>
              <a:endParaRPr>
                <a:latin typeface="Calibri Light" panose="020F0302020204030204" pitchFamily="34" charset="0"/>
                <a:cs typeface="Calibri Light" panose="020F0302020204030204" pitchFamily="34" charset="0"/>
              </a:endParaRPr>
            </a:p>
          </p:txBody>
        </p:sp>
        <p:sp>
          <p:nvSpPr>
            <p:cNvPr id="165" name="Google Shape;165;p10"/>
            <p:cNvSpPr/>
            <p:nvPr/>
          </p:nvSpPr>
          <p:spPr>
            <a:xfrm>
              <a:off x="3212728" y="2535738"/>
              <a:ext cx="770113" cy="511697"/>
            </a:xfrm>
            <a:prstGeom prst="flowChartMultidocument">
              <a:avLst/>
            </a:prstGeom>
            <a:solidFill>
              <a:srgbClr val="BAE5F4"/>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last</a:t>
              </a:r>
              <a:endParaRPr dirty="0">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(n = 43107)</a:t>
              </a:r>
              <a:endParaRPr dirty="0">
                <a:latin typeface="Calibri Light" panose="020F0302020204030204" pitchFamily="34" charset="0"/>
                <a:cs typeface="Calibri Light" panose="020F0302020204030204" pitchFamily="34" charset="0"/>
              </a:endParaRPr>
            </a:p>
          </p:txBody>
        </p:sp>
        <p:sp>
          <p:nvSpPr>
            <p:cNvPr id="166" name="Google Shape;166;p10"/>
            <p:cNvSpPr/>
            <p:nvPr/>
          </p:nvSpPr>
          <p:spPr>
            <a:xfrm>
              <a:off x="3801886" y="2535738"/>
              <a:ext cx="770113" cy="511697"/>
            </a:xfrm>
            <a:prstGeom prst="flowChartMultidocument">
              <a:avLst/>
            </a:prstGeom>
            <a:solidFill>
              <a:srgbClr val="BAE5F4"/>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all</a:t>
              </a:r>
              <a:endParaRPr dirty="0">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(n = 41157)</a:t>
              </a:r>
              <a:endParaRPr dirty="0">
                <a:latin typeface="Calibri Light" panose="020F0302020204030204" pitchFamily="34" charset="0"/>
                <a:cs typeface="Calibri Light" panose="020F0302020204030204" pitchFamily="34" charset="0"/>
              </a:endParaRPr>
            </a:p>
          </p:txBody>
        </p:sp>
        <p:sp>
          <p:nvSpPr>
            <p:cNvPr id="167" name="Google Shape;167;p10"/>
            <p:cNvSpPr/>
            <p:nvPr/>
          </p:nvSpPr>
          <p:spPr>
            <a:xfrm>
              <a:off x="2622047" y="4003733"/>
              <a:ext cx="770112" cy="511697"/>
            </a:xfrm>
            <a:prstGeom prst="flowChartMultidocument">
              <a:avLst/>
            </a:prstGeom>
            <a:solidFill>
              <a:srgbClr val="BAE5F4"/>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first</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a:solidFill>
                    <a:schemeClr val="dk1"/>
                  </a:solidFill>
                  <a:latin typeface="Calibri Light" panose="020F0302020204030204" pitchFamily="34" charset="0"/>
                  <a:ea typeface="Calibri"/>
                  <a:cs typeface="Calibri Light" panose="020F0302020204030204" pitchFamily="34" charset="0"/>
                  <a:sym typeface="Calibri"/>
                </a:rPr>
                <a:t>(n = 37482)</a:t>
              </a:r>
              <a:endParaRPr>
                <a:latin typeface="Calibri Light" panose="020F0302020204030204" pitchFamily="34" charset="0"/>
                <a:cs typeface="Calibri Light" panose="020F0302020204030204" pitchFamily="34" charset="0"/>
              </a:endParaRPr>
            </a:p>
          </p:txBody>
        </p:sp>
        <p:sp>
          <p:nvSpPr>
            <p:cNvPr id="168" name="Google Shape;168;p10"/>
            <p:cNvSpPr/>
            <p:nvPr/>
          </p:nvSpPr>
          <p:spPr>
            <a:xfrm>
              <a:off x="3211205" y="4003731"/>
              <a:ext cx="770112" cy="511697"/>
            </a:xfrm>
            <a:prstGeom prst="flowChartMultidocument">
              <a:avLst/>
            </a:prstGeom>
            <a:solidFill>
              <a:srgbClr val="BAE5F4"/>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last</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a:solidFill>
                    <a:schemeClr val="dk1"/>
                  </a:solidFill>
                  <a:latin typeface="Calibri Light" panose="020F0302020204030204" pitchFamily="34" charset="0"/>
                  <a:ea typeface="Calibri"/>
                  <a:cs typeface="Calibri Light" panose="020F0302020204030204" pitchFamily="34" charset="0"/>
                  <a:sym typeface="Calibri"/>
                </a:rPr>
                <a:t>(n = 38090)</a:t>
              </a:r>
              <a:endParaRPr>
                <a:latin typeface="Calibri Light" panose="020F0302020204030204" pitchFamily="34" charset="0"/>
                <a:cs typeface="Calibri Light" panose="020F0302020204030204" pitchFamily="34" charset="0"/>
              </a:endParaRPr>
            </a:p>
          </p:txBody>
        </p:sp>
        <p:sp>
          <p:nvSpPr>
            <p:cNvPr id="169" name="Google Shape;169;p10"/>
            <p:cNvSpPr/>
            <p:nvPr/>
          </p:nvSpPr>
          <p:spPr>
            <a:xfrm>
              <a:off x="3800363" y="4003731"/>
              <a:ext cx="770112" cy="511697"/>
            </a:xfrm>
            <a:prstGeom prst="flowChartMultidocument">
              <a:avLst/>
            </a:prstGeom>
            <a:solidFill>
              <a:srgbClr val="BAE5F4"/>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all</a:t>
              </a:r>
              <a:endParaRPr dirty="0">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(n = 25876)</a:t>
              </a:r>
              <a:endParaRPr dirty="0">
                <a:latin typeface="Calibri Light" panose="020F0302020204030204" pitchFamily="34" charset="0"/>
                <a:cs typeface="Calibri Light" panose="020F0302020204030204" pitchFamily="34" charset="0"/>
              </a:endParaRPr>
            </a:p>
          </p:txBody>
        </p:sp>
        <p:cxnSp>
          <p:nvCxnSpPr>
            <p:cNvPr id="173" name="Google Shape;173;p10"/>
            <p:cNvCxnSpPr>
              <a:stCxn id="157" idx="2"/>
              <a:endCxn id="164" idx="0"/>
            </p:cNvCxnSpPr>
            <p:nvPr/>
          </p:nvCxnSpPr>
          <p:spPr>
            <a:xfrm rot="5400000">
              <a:off x="3176615" y="2168492"/>
              <a:ext cx="252300" cy="482400"/>
            </a:xfrm>
            <a:prstGeom prst="bentConnector3">
              <a:avLst>
                <a:gd name="adj1" fmla="val 49979"/>
              </a:avLst>
            </a:prstGeom>
            <a:solidFill>
              <a:srgbClr val="0F9176"/>
            </a:solidFill>
            <a:ln w="12700" cap="flat" cmpd="sng">
              <a:solidFill>
                <a:srgbClr val="252D35"/>
              </a:solidFill>
              <a:prstDash val="solid"/>
              <a:round/>
              <a:headEnd type="none" w="sm" len="sm"/>
              <a:tailEnd type="triangle" w="med" len="med"/>
            </a:ln>
          </p:spPr>
        </p:cxnSp>
        <p:cxnSp>
          <p:nvCxnSpPr>
            <p:cNvPr id="174" name="Google Shape;174;p10"/>
            <p:cNvCxnSpPr>
              <a:stCxn id="157" idx="2"/>
              <a:endCxn id="165" idx="0"/>
            </p:cNvCxnSpPr>
            <p:nvPr/>
          </p:nvCxnSpPr>
          <p:spPr>
            <a:xfrm rot="-5400000" flipH="1">
              <a:off x="3471215" y="2356292"/>
              <a:ext cx="252300" cy="106800"/>
            </a:xfrm>
            <a:prstGeom prst="bentConnector3">
              <a:avLst>
                <a:gd name="adj1" fmla="val 49979"/>
              </a:avLst>
            </a:prstGeom>
            <a:solidFill>
              <a:srgbClr val="0F9176"/>
            </a:solidFill>
            <a:ln w="12700" cap="flat" cmpd="sng">
              <a:solidFill>
                <a:srgbClr val="252D35"/>
              </a:solidFill>
              <a:prstDash val="solid"/>
              <a:round/>
              <a:headEnd type="none" w="sm" len="sm"/>
              <a:tailEnd type="triangle" w="med" len="med"/>
            </a:ln>
          </p:spPr>
        </p:cxnSp>
        <p:cxnSp>
          <p:nvCxnSpPr>
            <p:cNvPr id="175" name="Google Shape;175;p10"/>
            <p:cNvCxnSpPr>
              <a:stCxn id="157" idx="2"/>
              <a:endCxn id="166" idx="0"/>
            </p:cNvCxnSpPr>
            <p:nvPr/>
          </p:nvCxnSpPr>
          <p:spPr>
            <a:xfrm rot="-5400000" flipH="1">
              <a:off x="3765815" y="2061692"/>
              <a:ext cx="252300" cy="696000"/>
            </a:xfrm>
            <a:prstGeom prst="bentConnector3">
              <a:avLst>
                <a:gd name="adj1" fmla="val 49979"/>
              </a:avLst>
            </a:prstGeom>
            <a:solidFill>
              <a:srgbClr val="0F9176"/>
            </a:solidFill>
            <a:ln w="12700" cap="flat" cmpd="sng">
              <a:solidFill>
                <a:srgbClr val="252D35"/>
              </a:solidFill>
              <a:prstDash val="solid"/>
              <a:round/>
              <a:headEnd type="none" w="sm" len="sm"/>
              <a:tailEnd type="triangle" w="med" len="med"/>
            </a:ln>
          </p:spPr>
        </p:cxnSp>
        <p:cxnSp>
          <p:nvCxnSpPr>
            <p:cNvPr id="176" name="Google Shape;176;p10"/>
            <p:cNvCxnSpPr>
              <a:stCxn id="164" idx="2"/>
              <a:endCxn id="163" idx="0"/>
            </p:cNvCxnSpPr>
            <p:nvPr/>
          </p:nvCxnSpPr>
          <p:spPr>
            <a:xfrm rot="-5400000" flipH="1">
              <a:off x="3104925" y="2878208"/>
              <a:ext cx="289200" cy="588900"/>
            </a:xfrm>
            <a:prstGeom prst="bentConnector3">
              <a:avLst>
                <a:gd name="adj1" fmla="val 49977"/>
              </a:avLst>
            </a:prstGeom>
            <a:solidFill>
              <a:srgbClr val="0F9176"/>
            </a:solidFill>
            <a:ln w="12700" cap="flat" cmpd="sng">
              <a:solidFill>
                <a:srgbClr val="252D35"/>
              </a:solidFill>
              <a:prstDash val="solid"/>
              <a:round/>
              <a:headEnd type="none" w="sm" len="sm"/>
              <a:tailEnd type="triangle" w="med" len="med"/>
            </a:ln>
          </p:spPr>
        </p:cxnSp>
        <p:cxnSp>
          <p:nvCxnSpPr>
            <p:cNvPr id="177" name="Google Shape;177;p10"/>
            <p:cNvCxnSpPr>
              <a:stCxn id="165" idx="2"/>
              <a:endCxn id="163" idx="0"/>
            </p:cNvCxnSpPr>
            <p:nvPr/>
          </p:nvCxnSpPr>
          <p:spPr>
            <a:xfrm rot="-5400000" flipH="1">
              <a:off x="3399933" y="3172357"/>
              <a:ext cx="289200" cy="600"/>
            </a:xfrm>
            <a:prstGeom prst="bentConnector3">
              <a:avLst>
                <a:gd name="adj1" fmla="val 49977"/>
              </a:avLst>
            </a:prstGeom>
            <a:solidFill>
              <a:srgbClr val="0F9176"/>
            </a:solidFill>
            <a:ln w="12700" cap="flat" cmpd="sng">
              <a:solidFill>
                <a:srgbClr val="252D35"/>
              </a:solidFill>
              <a:prstDash val="solid"/>
              <a:round/>
              <a:headEnd type="none" w="sm" len="sm"/>
              <a:tailEnd type="triangle" w="med" len="med"/>
            </a:ln>
          </p:spPr>
        </p:cxnSp>
        <p:cxnSp>
          <p:nvCxnSpPr>
            <p:cNvPr id="178" name="Google Shape;178;p10"/>
            <p:cNvCxnSpPr>
              <a:stCxn id="166" idx="2"/>
              <a:endCxn id="163" idx="0"/>
            </p:cNvCxnSpPr>
            <p:nvPr/>
          </p:nvCxnSpPr>
          <p:spPr>
            <a:xfrm rot="5400000">
              <a:off x="3694041" y="2877907"/>
              <a:ext cx="289200" cy="589500"/>
            </a:xfrm>
            <a:prstGeom prst="bentConnector3">
              <a:avLst>
                <a:gd name="adj1" fmla="val 49977"/>
              </a:avLst>
            </a:prstGeom>
            <a:solidFill>
              <a:srgbClr val="0F9176"/>
            </a:solidFill>
            <a:ln w="12700" cap="flat" cmpd="sng">
              <a:solidFill>
                <a:srgbClr val="252D35"/>
              </a:solidFill>
              <a:prstDash val="solid"/>
              <a:round/>
              <a:headEnd type="none" w="sm" len="sm"/>
              <a:tailEnd type="triangle" w="med" len="med"/>
            </a:ln>
          </p:spPr>
        </p:cxnSp>
        <p:cxnSp>
          <p:nvCxnSpPr>
            <p:cNvPr id="179" name="Google Shape;179;p10"/>
            <p:cNvCxnSpPr>
              <a:stCxn id="163" idx="2"/>
              <a:endCxn id="167" idx="0"/>
            </p:cNvCxnSpPr>
            <p:nvPr/>
          </p:nvCxnSpPr>
          <p:spPr>
            <a:xfrm rot="5400000">
              <a:off x="3168365" y="3628203"/>
              <a:ext cx="267300" cy="483900"/>
            </a:xfrm>
            <a:prstGeom prst="bentConnector3">
              <a:avLst>
                <a:gd name="adj1" fmla="val 49987"/>
              </a:avLst>
            </a:prstGeom>
            <a:solidFill>
              <a:srgbClr val="0F9176"/>
            </a:solidFill>
            <a:ln w="12700" cap="flat" cmpd="sng">
              <a:solidFill>
                <a:srgbClr val="252D35"/>
              </a:solidFill>
              <a:prstDash val="solid"/>
              <a:round/>
              <a:headEnd type="none" w="sm" len="sm"/>
              <a:tailEnd type="triangle" w="med" len="med"/>
            </a:ln>
          </p:spPr>
        </p:cxnSp>
        <p:cxnSp>
          <p:nvCxnSpPr>
            <p:cNvPr id="180" name="Google Shape;180;p10"/>
            <p:cNvCxnSpPr>
              <a:stCxn id="163" idx="2"/>
              <a:endCxn id="168" idx="0"/>
            </p:cNvCxnSpPr>
            <p:nvPr/>
          </p:nvCxnSpPr>
          <p:spPr>
            <a:xfrm rot="-5400000" flipH="1">
              <a:off x="3462965" y="3817503"/>
              <a:ext cx="267300" cy="105300"/>
            </a:xfrm>
            <a:prstGeom prst="bentConnector3">
              <a:avLst>
                <a:gd name="adj1" fmla="val 49986"/>
              </a:avLst>
            </a:prstGeom>
            <a:solidFill>
              <a:srgbClr val="0F9176"/>
            </a:solidFill>
            <a:ln w="12700" cap="flat" cmpd="sng">
              <a:solidFill>
                <a:srgbClr val="252D35"/>
              </a:solidFill>
              <a:prstDash val="solid"/>
              <a:round/>
              <a:headEnd type="none" w="sm" len="sm"/>
              <a:tailEnd type="triangle" w="med" len="med"/>
            </a:ln>
          </p:spPr>
        </p:cxnSp>
        <p:cxnSp>
          <p:nvCxnSpPr>
            <p:cNvPr id="181" name="Google Shape;181;p10"/>
            <p:cNvCxnSpPr>
              <a:stCxn id="163" idx="2"/>
              <a:endCxn id="169" idx="0"/>
            </p:cNvCxnSpPr>
            <p:nvPr/>
          </p:nvCxnSpPr>
          <p:spPr>
            <a:xfrm rot="-5400000" flipH="1">
              <a:off x="3757565" y="3522903"/>
              <a:ext cx="267300" cy="694500"/>
            </a:xfrm>
            <a:prstGeom prst="bentConnector3">
              <a:avLst>
                <a:gd name="adj1" fmla="val 49986"/>
              </a:avLst>
            </a:prstGeom>
            <a:solidFill>
              <a:srgbClr val="0F9176"/>
            </a:solidFill>
            <a:ln w="12700" cap="flat" cmpd="sng">
              <a:solidFill>
                <a:srgbClr val="252D35"/>
              </a:solidFill>
              <a:prstDash val="solid"/>
              <a:round/>
              <a:headEnd type="none" w="sm" len="sm"/>
              <a:tailEnd type="triangle" w="med" len="med"/>
            </a:ln>
          </p:spPr>
        </p:cxnSp>
      </p:grpSp>
      <p:grpSp>
        <p:nvGrpSpPr>
          <p:cNvPr id="6" name="Group 5">
            <a:extLst>
              <a:ext uri="{FF2B5EF4-FFF2-40B4-BE49-F238E27FC236}">
                <a16:creationId xmlns:a16="http://schemas.microsoft.com/office/drawing/2014/main" id="{D2081E3E-46D5-AD55-906F-60630CD9CEB9}"/>
              </a:ext>
            </a:extLst>
          </p:cNvPr>
          <p:cNvGrpSpPr/>
          <p:nvPr/>
        </p:nvGrpSpPr>
        <p:grpSpPr>
          <a:xfrm>
            <a:off x="7098720" y="1843525"/>
            <a:ext cx="1206059" cy="1550480"/>
            <a:chOff x="7098720" y="1843525"/>
            <a:chExt cx="1206059" cy="1550480"/>
          </a:xfrm>
        </p:grpSpPr>
        <p:sp>
          <p:nvSpPr>
            <p:cNvPr id="159" name="Google Shape;159;p10"/>
            <p:cNvSpPr/>
            <p:nvPr/>
          </p:nvSpPr>
          <p:spPr>
            <a:xfrm>
              <a:off x="7098721" y="1843525"/>
              <a:ext cx="1206058" cy="419378"/>
            </a:xfrm>
            <a:prstGeom prst="rect">
              <a:avLst/>
            </a:prstGeom>
            <a:solidFill>
              <a:srgbClr val="5FBD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Calculate effects </a:t>
              </a:r>
              <a:endParaRPr>
                <a:latin typeface="Calibri Light" panose="020F0302020204030204" pitchFamily="34" charset="0"/>
                <a:cs typeface="Calibri Light" panose="020F0302020204030204" pitchFamily="34" charset="0"/>
              </a:endParaRPr>
            </a:p>
          </p:txBody>
        </p:sp>
        <p:sp>
          <p:nvSpPr>
            <p:cNvPr id="190" name="Google Shape;190;p10"/>
            <p:cNvSpPr/>
            <p:nvPr/>
          </p:nvSpPr>
          <p:spPr>
            <a:xfrm>
              <a:off x="7098720" y="2974627"/>
              <a:ext cx="1206058" cy="419378"/>
            </a:xfrm>
            <a:prstGeom prst="rect">
              <a:avLst/>
            </a:prstGeom>
            <a:solidFill>
              <a:srgbClr val="5FBD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Reduce dimensionality with t-SNE</a:t>
              </a:r>
              <a:endParaRPr>
                <a:latin typeface="Calibri Light" panose="020F0302020204030204" pitchFamily="34" charset="0"/>
                <a:cs typeface="Calibri Light" panose="020F0302020204030204" pitchFamily="34" charset="0"/>
              </a:endParaRPr>
            </a:p>
          </p:txBody>
        </p:sp>
        <p:sp>
          <p:nvSpPr>
            <p:cNvPr id="191" name="Google Shape;191;p10"/>
            <p:cNvSpPr/>
            <p:nvPr/>
          </p:nvSpPr>
          <p:spPr>
            <a:xfrm>
              <a:off x="7098720" y="2410648"/>
              <a:ext cx="1206058" cy="419378"/>
            </a:xfrm>
            <a:prstGeom prst="rect">
              <a:avLst/>
            </a:prstGeom>
            <a:solidFill>
              <a:srgbClr val="5FBD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Estimate differences</a:t>
              </a:r>
              <a:endParaRPr>
                <a:latin typeface="Calibri Light" panose="020F0302020204030204" pitchFamily="34" charset="0"/>
                <a:cs typeface="Calibri Light" panose="020F0302020204030204" pitchFamily="34" charset="0"/>
              </a:endParaRPr>
            </a:p>
          </p:txBody>
        </p:sp>
        <p:cxnSp>
          <p:nvCxnSpPr>
            <p:cNvPr id="192" name="Google Shape;192;p10"/>
            <p:cNvCxnSpPr>
              <a:stCxn id="159" idx="2"/>
              <a:endCxn id="191" idx="0"/>
            </p:cNvCxnSpPr>
            <p:nvPr/>
          </p:nvCxnSpPr>
          <p:spPr>
            <a:xfrm>
              <a:off x="7701750" y="2262903"/>
              <a:ext cx="0" cy="147600"/>
            </a:xfrm>
            <a:prstGeom prst="straightConnector1">
              <a:avLst/>
            </a:prstGeom>
            <a:solidFill>
              <a:srgbClr val="0F9176"/>
            </a:solidFill>
            <a:ln w="12700" cap="flat" cmpd="sng">
              <a:solidFill>
                <a:srgbClr val="252D35"/>
              </a:solidFill>
              <a:prstDash val="solid"/>
              <a:round/>
              <a:headEnd type="none" w="sm" len="sm"/>
              <a:tailEnd type="triangle" w="med" len="med"/>
            </a:ln>
          </p:spPr>
        </p:cxnSp>
      </p:grpSp>
      <p:grpSp>
        <p:nvGrpSpPr>
          <p:cNvPr id="5" name="Group 4">
            <a:extLst>
              <a:ext uri="{FF2B5EF4-FFF2-40B4-BE49-F238E27FC236}">
                <a16:creationId xmlns:a16="http://schemas.microsoft.com/office/drawing/2014/main" id="{D3A1C8A8-8A96-69EC-06B3-180CDCEDB51E}"/>
              </a:ext>
            </a:extLst>
          </p:cNvPr>
          <p:cNvGrpSpPr/>
          <p:nvPr/>
        </p:nvGrpSpPr>
        <p:grpSpPr>
          <a:xfrm>
            <a:off x="4710480" y="1814700"/>
            <a:ext cx="2333093" cy="3033508"/>
            <a:chOff x="4710480" y="1814700"/>
            <a:chExt cx="2333093" cy="3033508"/>
          </a:xfrm>
        </p:grpSpPr>
        <p:sp>
          <p:nvSpPr>
            <p:cNvPr id="158" name="Google Shape;158;p10"/>
            <p:cNvSpPr/>
            <p:nvPr/>
          </p:nvSpPr>
          <p:spPr>
            <a:xfrm>
              <a:off x="4986385" y="1864166"/>
              <a:ext cx="1206058" cy="419378"/>
            </a:xfrm>
            <a:prstGeom prst="rect">
              <a:avLst/>
            </a:prstGeom>
            <a:solidFill>
              <a:srgbClr val="99CB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Drop missing values for control variables</a:t>
              </a:r>
              <a:endParaRPr>
                <a:latin typeface="Calibri Light" panose="020F0302020204030204" pitchFamily="34" charset="0"/>
                <a:cs typeface="Calibri Light" panose="020F0302020204030204" pitchFamily="34" charset="0"/>
              </a:endParaRPr>
            </a:p>
          </p:txBody>
        </p:sp>
        <p:sp>
          <p:nvSpPr>
            <p:cNvPr id="160" name="Google Shape;160;p10"/>
            <p:cNvSpPr/>
            <p:nvPr/>
          </p:nvSpPr>
          <p:spPr>
            <a:xfrm>
              <a:off x="4986385" y="3317124"/>
              <a:ext cx="1206058" cy="419378"/>
            </a:xfrm>
            <a:prstGeom prst="rect">
              <a:avLst/>
            </a:prstGeom>
            <a:solidFill>
              <a:srgbClr val="99CB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topic prevalence</a:t>
              </a:r>
              <a:endParaRPr>
                <a:latin typeface="Calibri Light" panose="020F0302020204030204" pitchFamily="34" charset="0"/>
                <a:cs typeface="Calibri Light" panose="020F0302020204030204" pitchFamily="34" charset="0"/>
              </a:endParaRPr>
            </a:p>
          </p:txBody>
        </p:sp>
        <p:sp>
          <p:nvSpPr>
            <p:cNvPr id="161" name="Google Shape;161;p10"/>
            <p:cNvSpPr/>
            <p:nvPr/>
          </p:nvSpPr>
          <p:spPr>
            <a:xfrm>
              <a:off x="4986385" y="3872977"/>
              <a:ext cx="1206058" cy="419378"/>
            </a:xfrm>
            <a:prstGeom prst="rect">
              <a:avLst/>
            </a:prstGeom>
            <a:solidFill>
              <a:srgbClr val="99CB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Evaluate topic models at different K values</a:t>
              </a:r>
              <a:endParaRPr>
                <a:latin typeface="Calibri Light" panose="020F0302020204030204" pitchFamily="34" charset="0"/>
                <a:cs typeface="Calibri Light" panose="020F0302020204030204" pitchFamily="34" charset="0"/>
              </a:endParaRPr>
            </a:p>
          </p:txBody>
        </p:sp>
        <p:sp>
          <p:nvSpPr>
            <p:cNvPr id="162" name="Google Shape;162;p10"/>
            <p:cNvSpPr/>
            <p:nvPr/>
          </p:nvSpPr>
          <p:spPr>
            <a:xfrm>
              <a:off x="4986385" y="4428830"/>
              <a:ext cx="1206058" cy="419378"/>
            </a:xfrm>
            <a:prstGeom prst="rect">
              <a:avLst/>
            </a:prstGeom>
            <a:solidFill>
              <a:srgbClr val="99CB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Extract topic prevalence matrices at chosen K</a:t>
              </a:r>
              <a:endParaRPr>
                <a:latin typeface="Calibri Light" panose="020F0302020204030204" pitchFamily="34" charset="0"/>
                <a:cs typeface="Calibri Light" panose="020F0302020204030204" pitchFamily="34" charset="0"/>
              </a:endParaRPr>
            </a:p>
          </p:txBody>
        </p:sp>
        <p:sp>
          <p:nvSpPr>
            <p:cNvPr id="170" name="Google Shape;170;p10"/>
            <p:cNvSpPr/>
            <p:nvPr/>
          </p:nvSpPr>
          <p:spPr>
            <a:xfrm>
              <a:off x="4710480" y="2535739"/>
              <a:ext cx="770113" cy="511697"/>
            </a:xfrm>
            <a:prstGeom prst="flowChartMultidocument">
              <a:avLst/>
            </a:prstGeom>
            <a:solidFill>
              <a:srgbClr val="99CB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first</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a:solidFill>
                    <a:schemeClr val="dk1"/>
                  </a:solidFill>
                  <a:latin typeface="Calibri Light" panose="020F0302020204030204" pitchFamily="34" charset="0"/>
                  <a:ea typeface="Calibri"/>
                  <a:cs typeface="Calibri Light" panose="020F0302020204030204" pitchFamily="34" charset="0"/>
                  <a:sym typeface="Calibri"/>
                </a:rPr>
                <a:t>(n = 31422)</a:t>
              </a:r>
              <a:endParaRPr>
                <a:latin typeface="Calibri Light" panose="020F0302020204030204" pitchFamily="34" charset="0"/>
                <a:cs typeface="Calibri Light" panose="020F0302020204030204" pitchFamily="34" charset="0"/>
              </a:endParaRPr>
            </a:p>
          </p:txBody>
        </p:sp>
        <p:sp>
          <p:nvSpPr>
            <p:cNvPr id="171" name="Google Shape;171;p10"/>
            <p:cNvSpPr/>
            <p:nvPr/>
          </p:nvSpPr>
          <p:spPr>
            <a:xfrm>
              <a:off x="5299638" y="2535738"/>
              <a:ext cx="770113" cy="511697"/>
            </a:xfrm>
            <a:prstGeom prst="flowChartMultidocument">
              <a:avLst/>
            </a:prstGeom>
            <a:solidFill>
              <a:srgbClr val="99CB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last</a:t>
              </a:r>
              <a:endParaRPr dirty="0">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(n = 32873)</a:t>
              </a:r>
              <a:endParaRPr dirty="0">
                <a:latin typeface="Calibri Light" panose="020F0302020204030204" pitchFamily="34" charset="0"/>
                <a:cs typeface="Calibri Light" panose="020F0302020204030204" pitchFamily="34" charset="0"/>
              </a:endParaRPr>
            </a:p>
          </p:txBody>
        </p:sp>
        <p:sp>
          <p:nvSpPr>
            <p:cNvPr id="172" name="Google Shape;172;p10"/>
            <p:cNvSpPr/>
            <p:nvPr/>
          </p:nvSpPr>
          <p:spPr>
            <a:xfrm>
              <a:off x="5888796" y="2535738"/>
              <a:ext cx="770113" cy="511697"/>
            </a:xfrm>
            <a:prstGeom prst="flowChartMultidocument">
              <a:avLst/>
            </a:prstGeom>
            <a:solidFill>
              <a:srgbClr val="99CBDB"/>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900" u="none" strike="noStrike" cap="none">
                  <a:solidFill>
                    <a:schemeClr val="dk1"/>
                  </a:solidFill>
                  <a:latin typeface="Calibri Light" panose="020F0302020204030204" pitchFamily="34" charset="0"/>
                  <a:ea typeface="Calibri"/>
                  <a:cs typeface="Calibri Light" panose="020F0302020204030204" pitchFamily="34" charset="0"/>
                  <a:sym typeface="Calibri"/>
                </a:rPr>
                <a:t>all</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800" u="none" strike="noStrike" cap="none">
                  <a:solidFill>
                    <a:schemeClr val="dk1"/>
                  </a:solidFill>
                  <a:latin typeface="Calibri Light" panose="020F0302020204030204" pitchFamily="34" charset="0"/>
                  <a:ea typeface="Calibri"/>
                  <a:cs typeface="Calibri Light" panose="020F0302020204030204" pitchFamily="34" charset="0"/>
                  <a:sym typeface="Calibri"/>
                </a:rPr>
                <a:t>(n = 22266)</a:t>
              </a:r>
              <a:endParaRPr>
                <a:latin typeface="Calibri Light" panose="020F0302020204030204" pitchFamily="34" charset="0"/>
                <a:cs typeface="Calibri Light" panose="020F0302020204030204" pitchFamily="34" charset="0"/>
              </a:endParaRPr>
            </a:p>
          </p:txBody>
        </p:sp>
        <p:cxnSp>
          <p:nvCxnSpPr>
            <p:cNvPr id="182" name="Google Shape;182;p10"/>
            <p:cNvCxnSpPr>
              <a:stCxn id="158" idx="2"/>
              <a:endCxn id="170" idx="0"/>
            </p:cNvCxnSpPr>
            <p:nvPr/>
          </p:nvCxnSpPr>
          <p:spPr>
            <a:xfrm rot="5400000">
              <a:off x="5242764" y="2189194"/>
              <a:ext cx="252300" cy="441000"/>
            </a:xfrm>
            <a:prstGeom prst="bentConnector3">
              <a:avLst>
                <a:gd name="adj1" fmla="val 49979"/>
              </a:avLst>
            </a:prstGeom>
            <a:solidFill>
              <a:srgbClr val="0F9176"/>
            </a:solidFill>
            <a:ln w="12700" cap="flat" cmpd="sng">
              <a:solidFill>
                <a:srgbClr val="252D35"/>
              </a:solidFill>
              <a:prstDash val="solid"/>
              <a:round/>
              <a:headEnd type="none" w="sm" len="sm"/>
              <a:tailEnd type="triangle" w="med" len="med"/>
            </a:ln>
          </p:spPr>
        </p:cxnSp>
        <p:cxnSp>
          <p:nvCxnSpPr>
            <p:cNvPr id="183" name="Google Shape;183;p10"/>
            <p:cNvCxnSpPr>
              <a:stCxn id="158" idx="2"/>
              <a:endCxn id="171" idx="0"/>
            </p:cNvCxnSpPr>
            <p:nvPr/>
          </p:nvCxnSpPr>
          <p:spPr>
            <a:xfrm rot="-5400000" flipH="1">
              <a:off x="5537364" y="2335594"/>
              <a:ext cx="252300" cy="148200"/>
            </a:xfrm>
            <a:prstGeom prst="bentConnector3">
              <a:avLst>
                <a:gd name="adj1" fmla="val 49979"/>
              </a:avLst>
            </a:prstGeom>
            <a:solidFill>
              <a:srgbClr val="0F9176"/>
            </a:solidFill>
            <a:ln w="12700" cap="flat" cmpd="sng">
              <a:solidFill>
                <a:srgbClr val="252D35"/>
              </a:solidFill>
              <a:prstDash val="solid"/>
              <a:round/>
              <a:headEnd type="none" w="sm" len="sm"/>
              <a:tailEnd type="triangle" w="med" len="med"/>
            </a:ln>
          </p:spPr>
        </p:cxnSp>
        <p:cxnSp>
          <p:nvCxnSpPr>
            <p:cNvPr id="184" name="Google Shape;184;p10"/>
            <p:cNvCxnSpPr>
              <a:stCxn id="158" idx="2"/>
              <a:endCxn id="172" idx="0"/>
            </p:cNvCxnSpPr>
            <p:nvPr/>
          </p:nvCxnSpPr>
          <p:spPr>
            <a:xfrm rot="-5400000" flipH="1">
              <a:off x="5831964" y="2040994"/>
              <a:ext cx="252300" cy="737400"/>
            </a:xfrm>
            <a:prstGeom prst="bentConnector3">
              <a:avLst>
                <a:gd name="adj1" fmla="val 49979"/>
              </a:avLst>
            </a:prstGeom>
            <a:solidFill>
              <a:srgbClr val="0F9176"/>
            </a:solidFill>
            <a:ln w="12700" cap="flat" cmpd="sng">
              <a:solidFill>
                <a:srgbClr val="252D35"/>
              </a:solidFill>
              <a:prstDash val="solid"/>
              <a:round/>
              <a:headEnd type="none" w="sm" len="sm"/>
              <a:tailEnd type="triangle" w="med" len="med"/>
            </a:ln>
          </p:spPr>
        </p:cxnSp>
        <p:cxnSp>
          <p:nvCxnSpPr>
            <p:cNvPr id="185" name="Google Shape;185;p10"/>
            <p:cNvCxnSpPr>
              <a:stCxn id="160" idx="2"/>
              <a:endCxn id="161" idx="0"/>
            </p:cNvCxnSpPr>
            <p:nvPr/>
          </p:nvCxnSpPr>
          <p:spPr>
            <a:xfrm>
              <a:off x="5589414" y="3736502"/>
              <a:ext cx="0" cy="136500"/>
            </a:xfrm>
            <a:prstGeom prst="straightConnector1">
              <a:avLst/>
            </a:prstGeom>
            <a:solidFill>
              <a:srgbClr val="0F9176"/>
            </a:solidFill>
            <a:ln w="12700" cap="flat" cmpd="sng">
              <a:solidFill>
                <a:srgbClr val="252D35"/>
              </a:solidFill>
              <a:prstDash val="solid"/>
              <a:round/>
              <a:headEnd type="none" w="sm" len="sm"/>
              <a:tailEnd type="triangle" w="med" len="med"/>
            </a:ln>
          </p:spPr>
        </p:cxnSp>
        <p:cxnSp>
          <p:nvCxnSpPr>
            <p:cNvPr id="186" name="Google Shape;186;p10"/>
            <p:cNvCxnSpPr>
              <a:stCxn id="161" idx="2"/>
              <a:endCxn id="162" idx="0"/>
            </p:cNvCxnSpPr>
            <p:nvPr/>
          </p:nvCxnSpPr>
          <p:spPr>
            <a:xfrm>
              <a:off x="5589414" y="4292355"/>
              <a:ext cx="0" cy="136500"/>
            </a:xfrm>
            <a:prstGeom prst="straightConnector1">
              <a:avLst/>
            </a:prstGeom>
            <a:solidFill>
              <a:srgbClr val="0F9176"/>
            </a:solidFill>
            <a:ln w="12700" cap="flat" cmpd="sng">
              <a:solidFill>
                <a:srgbClr val="252D35"/>
              </a:solidFill>
              <a:prstDash val="solid"/>
              <a:round/>
              <a:headEnd type="none" w="sm" len="sm"/>
              <a:tailEnd type="triangle" w="med" len="med"/>
            </a:ln>
          </p:spPr>
        </p:cxnSp>
        <p:cxnSp>
          <p:nvCxnSpPr>
            <p:cNvPr id="187" name="Google Shape;187;p10"/>
            <p:cNvCxnSpPr>
              <a:stCxn id="170" idx="2"/>
              <a:endCxn id="160" idx="0"/>
            </p:cNvCxnSpPr>
            <p:nvPr/>
          </p:nvCxnSpPr>
          <p:spPr>
            <a:xfrm rot="-5400000" flipH="1">
              <a:off x="5171135" y="2898908"/>
              <a:ext cx="289200" cy="547500"/>
            </a:xfrm>
            <a:prstGeom prst="bentConnector3">
              <a:avLst>
                <a:gd name="adj1" fmla="val 49977"/>
              </a:avLst>
            </a:prstGeom>
            <a:solidFill>
              <a:srgbClr val="0F9176"/>
            </a:solidFill>
            <a:ln w="12700" cap="flat" cmpd="sng">
              <a:solidFill>
                <a:srgbClr val="252D35"/>
              </a:solidFill>
              <a:prstDash val="solid"/>
              <a:round/>
              <a:headEnd type="none" w="sm" len="sm"/>
              <a:tailEnd type="triangle" w="med" len="med"/>
            </a:ln>
          </p:spPr>
        </p:cxnSp>
        <p:cxnSp>
          <p:nvCxnSpPr>
            <p:cNvPr id="188" name="Google Shape;188;p10"/>
            <p:cNvCxnSpPr>
              <a:stCxn id="171" idx="2"/>
              <a:endCxn id="160" idx="0"/>
            </p:cNvCxnSpPr>
            <p:nvPr/>
          </p:nvCxnSpPr>
          <p:spPr>
            <a:xfrm rot="5400000">
              <a:off x="5465693" y="3151807"/>
              <a:ext cx="289200" cy="41700"/>
            </a:xfrm>
            <a:prstGeom prst="bentConnector3">
              <a:avLst>
                <a:gd name="adj1" fmla="val 49977"/>
              </a:avLst>
            </a:prstGeom>
            <a:solidFill>
              <a:srgbClr val="0F9176"/>
            </a:solidFill>
            <a:ln w="12700" cap="flat" cmpd="sng">
              <a:solidFill>
                <a:srgbClr val="252D35"/>
              </a:solidFill>
              <a:prstDash val="solid"/>
              <a:round/>
              <a:headEnd type="none" w="sm" len="sm"/>
              <a:tailEnd type="triangle" w="med" len="med"/>
            </a:ln>
          </p:spPr>
        </p:cxnSp>
        <p:cxnSp>
          <p:nvCxnSpPr>
            <p:cNvPr id="189" name="Google Shape;189;p10"/>
            <p:cNvCxnSpPr>
              <a:stCxn id="172" idx="2"/>
              <a:endCxn id="160" idx="0"/>
            </p:cNvCxnSpPr>
            <p:nvPr/>
          </p:nvCxnSpPr>
          <p:spPr>
            <a:xfrm rot="5400000">
              <a:off x="5760251" y="2857207"/>
              <a:ext cx="289200" cy="630900"/>
            </a:xfrm>
            <a:prstGeom prst="bentConnector3">
              <a:avLst>
                <a:gd name="adj1" fmla="val 49977"/>
              </a:avLst>
            </a:prstGeom>
            <a:solidFill>
              <a:srgbClr val="0F9176"/>
            </a:solidFill>
            <a:ln w="12700" cap="flat" cmpd="sng">
              <a:solidFill>
                <a:srgbClr val="252D35"/>
              </a:solidFill>
              <a:prstDash val="solid"/>
              <a:round/>
              <a:headEnd type="none" w="sm" len="sm"/>
              <a:tailEnd type="triangle" w="med" len="med"/>
            </a:ln>
          </p:spPr>
        </p:cxnSp>
        <p:sp>
          <p:nvSpPr>
            <p:cNvPr id="193" name="Google Shape;193;p10"/>
            <p:cNvSpPr/>
            <p:nvPr/>
          </p:nvSpPr>
          <p:spPr>
            <a:xfrm>
              <a:off x="6242887" y="1814700"/>
              <a:ext cx="800686" cy="558096"/>
            </a:xfrm>
            <a:prstGeom prst="wedgeRectCallout">
              <a:avLst>
                <a:gd name="adj1" fmla="val -64195"/>
                <a:gd name="adj2" fmla="val 973"/>
              </a:avLst>
            </a:prstGeom>
            <a:solidFill>
              <a:schemeClr val="lt1"/>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700" u="none" strike="noStrike" cap="none">
                  <a:solidFill>
                    <a:schemeClr val="dk1"/>
                  </a:solidFill>
                  <a:latin typeface="Calibri Light" panose="020F0302020204030204" pitchFamily="34" charset="0"/>
                  <a:ea typeface="Calibri"/>
                  <a:cs typeface="Calibri Light" panose="020F0302020204030204" pitchFamily="34" charset="0"/>
                  <a:sym typeface="Calibri"/>
                </a:rPr>
                <a:t>Year,</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700" u="none" strike="noStrike" cap="none">
                  <a:solidFill>
                    <a:schemeClr val="dk1"/>
                  </a:solidFill>
                  <a:latin typeface="Calibri Light" panose="020F0302020204030204" pitchFamily="34" charset="0"/>
                  <a:ea typeface="Calibri"/>
                  <a:cs typeface="Calibri Light" panose="020F0302020204030204" pitchFamily="34" charset="0"/>
                  <a:sym typeface="Calibri"/>
                </a:rPr>
                <a:t>Gender Inequality Index,</a:t>
              </a:r>
              <a:endParaRPr>
                <a:latin typeface="Calibri Light" panose="020F0302020204030204" pitchFamily="34" charset="0"/>
                <a:cs typeface="Calibri Light" panose="020F0302020204030204" pitchFamily="34" charset="0"/>
              </a:endParaRPr>
            </a:p>
            <a:p>
              <a:pPr marL="0" marR="0" lvl="0" indent="0" algn="ctr" rtl="0">
                <a:spcBef>
                  <a:spcPts val="0"/>
                </a:spcBef>
                <a:spcAft>
                  <a:spcPts val="0"/>
                </a:spcAft>
                <a:buNone/>
              </a:pPr>
              <a:r>
                <a:rPr lang="en-GB" sz="700" u="none" strike="noStrike" cap="none">
                  <a:solidFill>
                    <a:schemeClr val="dk1"/>
                  </a:solidFill>
                  <a:latin typeface="Calibri Light" panose="020F0302020204030204" pitchFamily="34" charset="0"/>
                  <a:ea typeface="Calibri"/>
                  <a:cs typeface="Calibri Light" panose="020F0302020204030204" pitchFamily="34" charset="0"/>
                  <a:sym typeface="Calibri"/>
                </a:rPr>
                <a:t>Journal Impact Factor</a:t>
              </a:r>
              <a:endParaRPr>
                <a:latin typeface="Calibri Light" panose="020F0302020204030204" pitchFamily="34" charset="0"/>
                <a:cs typeface="Calibri Light" panose="020F0302020204030204" pitchFamily="34" charset="0"/>
              </a:endParaRPr>
            </a:p>
          </p:txBody>
        </p:sp>
      </p:grpSp>
      <p:sp>
        <p:nvSpPr>
          <p:cNvPr id="194" name="Google Shape;194;p10"/>
          <p:cNvSpPr/>
          <p:nvPr/>
        </p:nvSpPr>
        <p:spPr>
          <a:xfrm>
            <a:off x="4417368" y="3125526"/>
            <a:ext cx="381161" cy="438108"/>
          </a:xfrm>
          <a:prstGeom prst="chevron">
            <a:avLst>
              <a:gd name="adj" fmla="val 50000"/>
            </a:avLst>
          </a:prstGeom>
          <a:solidFill>
            <a:srgbClr val="FF0000"/>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u="none" strike="noStrike" cap="none">
              <a:solidFill>
                <a:schemeClr val="dk1"/>
              </a:solidFill>
              <a:latin typeface="Calibri Light" panose="020F0302020204030204" pitchFamily="34" charset="0"/>
              <a:ea typeface="Calibri"/>
              <a:cs typeface="Calibri Light" panose="020F0302020204030204" pitchFamily="34" charset="0"/>
              <a:sym typeface="Calibri"/>
            </a:endParaRPr>
          </a:p>
        </p:txBody>
      </p:sp>
      <p:sp>
        <p:nvSpPr>
          <p:cNvPr id="195" name="Google Shape;195;p10"/>
          <p:cNvSpPr/>
          <p:nvPr/>
        </p:nvSpPr>
        <p:spPr>
          <a:xfrm>
            <a:off x="2368315" y="3121742"/>
            <a:ext cx="381161" cy="438108"/>
          </a:xfrm>
          <a:prstGeom prst="chevron">
            <a:avLst>
              <a:gd name="adj" fmla="val 50000"/>
            </a:avLst>
          </a:prstGeom>
          <a:solidFill>
            <a:srgbClr val="FF0000"/>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u="none" strike="noStrike" cap="none">
              <a:solidFill>
                <a:schemeClr val="dk1"/>
              </a:solidFill>
              <a:latin typeface="Calibri Light" panose="020F0302020204030204" pitchFamily="34" charset="0"/>
              <a:ea typeface="Calibri"/>
              <a:cs typeface="Calibri Light" panose="020F0302020204030204" pitchFamily="34" charset="0"/>
              <a:sym typeface="Calibri"/>
            </a:endParaRPr>
          </a:p>
        </p:txBody>
      </p:sp>
      <p:sp>
        <p:nvSpPr>
          <p:cNvPr id="196" name="Google Shape;196;p10"/>
          <p:cNvSpPr/>
          <p:nvPr/>
        </p:nvSpPr>
        <p:spPr>
          <a:xfrm>
            <a:off x="6557879" y="3123601"/>
            <a:ext cx="381161" cy="438108"/>
          </a:xfrm>
          <a:prstGeom prst="chevron">
            <a:avLst>
              <a:gd name="adj" fmla="val 50000"/>
            </a:avLst>
          </a:prstGeom>
          <a:solidFill>
            <a:srgbClr val="FF0000"/>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u="none" strike="noStrike" cap="none">
              <a:solidFill>
                <a:srgbClr val="FF0000"/>
              </a:solidFill>
              <a:latin typeface="Calibri Light" panose="020F0302020204030204" pitchFamily="34" charset="0"/>
              <a:ea typeface="Calibri"/>
              <a:cs typeface="Calibri Light" panose="020F0302020204030204" pitchFamily="34" charset="0"/>
              <a:sym typeface="Calibri"/>
            </a:endParaRPr>
          </a:p>
        </p:txBody>
      </p:sp>
      <p:sp>
        <p:nvSpPr>
          <p:cNvPr id="197" name="Google Shape;197;p10"/>
          <p:cNvSpPr txBox="1"/>
          <p:nvPr/>
        </p:nvSpPr>
        <p:spPr>
          <a:xfrm>
            <a:off x="563519" y="4912668"/>
            <a:ext cx="804985"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9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Methods</a:t>
            </a:r>
            <a:endParaRPr dirty="0">
              <a:latin typeface="Calibri Light" panose="020F0302020204030204" pitchFamily="34" charset="0"/>
              <a:cs typeface="Calibri Light" panose="020F0302020204030204" pitchFamily="34" charset="0"/>
            </a:endParaRPr>
          </a:p>
        </p:txBody>
      </p:sp>
      <p:sp>
        <p:nvSpPr>
          <p:cNvPr id="198" name="Google Shape;198;p10"/>
          <p:cNvSpPr/>
          <p:nvPr/>
        </p:nvSpPr>
        <p:spPr>
          <a:xfrm>
            <a:off x="457200" y="4976548"/>
            <a:ext cx="101600" cy="101600"/>
          </a:xfrm>
          <a:prstGeom prst="ellipse">
            <a:avLst/>
          </a:prstGeom>
          <a:solidFill>
            <a:srgbClr val="252D35"/>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6"/>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5.1 Results: Gender Estimation</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286" name="Google Shape;286;p16"/>
          <p:cNvSpPr txBox="1">
            <a:spLocks noGrp="1"/>
          </p:cNvSpPr>
          <p:nvPr>
            <p:ph type="body" idx="1"/>
          </p:nvPr>
        </p:nvSpPr>
        <p:spPr>
          <a:xfrm>
            <a:off x="457200" y="1287238"/>
            <a:ext cx="4114800" cy="3456212"/>
          </a:xfrm>
          <a:prstGeom prst="rect">
            <a:avLst/>
          </a:prstGeom>
          <a:noFill/>
          <a:ln>
            <a:noFill/>
          </a:ln>
        </p:spPr>
        <p:txBody>
          <a:bodyPr spcFirstLastPara="1" wrap="square" lIns="91425" tIns="45700" rIns="91425" bIns="45700" anchor="ctr" anchorCtr="0">
            <a:noAutofit/>
          </a:bodyPr>
          <a:lstStyle/>
          <a:p>
            <a:pPr marL="457200" lvl="0" indent="-349885" algn="just" rtl="0">
              <a:spcBef>
                <a:spcPts val="0"/>
              </a:spcBef>
              <a:spcAft>
                <a:spcPts val="0"/>
              </a:spcAft>
              <a:buSzPct val="100000"/>
              <a:buFont typeface="Calibri"/>
              <a:buChar char="•"/>
            </a:pPr>
            <a:r>
              <a:rPr lang="en-GB" sz="14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The last author position is largely held by men researchers, which illustrates once again the ‘leaky pipeline’ problem, where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gender parity is lower in higher career stages</a:t>
            </a:r>
            <a:r>
              <a:rPr lang="en-GB" sz="14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a:t>
            </a:r>
          </a:p>
          <a:p>
            <a:pPr marL="457200" lvl="0" indent="-349885" algn="just" rtl="0">
              <a:spcBef>
                <a:spcPts val="0"/>
              </a:spcBef>
              <a:spcAft>
                <a:spcPts val="0"/>
              </a:spcAft>
              <a:buSzPct val="100000"/>
              <a:buFont typeface="Calibri"/>
              <a:buChar char="•"/>
            </a:pPr>
            <a:endParaRPr sz="1400" dirty="0">
              <a:solidFill>
                <a:schemeClr val="accent4">
                  <a:lumMod val="50000"/>
                </a:schemeClr>
              </a:solidFill>
              <a:latin typeface="Calibri Light" panose="020F0302020204030204" pitchFamily="34" charset="0"/>
              <a:ea typeface="Calibri"/>
              <a:cs typeface="Calibri Light" panose="020F0302020204030204" pitchFamily="34" charset="0"/>
              <a:sym typeface="Calibri"/>
            </a:endParaRPr>
          </a:p>
          <a:p>
            <a:pPr marL="457200" lvl="0" indent="-349885" algn="just" rtl="0">
              <a:spcBef>
                <a:spcPts val="0"/>
              </a:spcBef>
              <a:spcAft>
                <a:spcPts val="0"/>
              </a:spcAft>
              <a:buSzPct val="100000"/>
              <a:buFont typeface="Calibri"/>
              <a:buChar char="•"/>
            </a:pPr>
            <a:r>
              <a:rPr lang="en-GB" sz="14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We observe a </a:t>
            </a:r>
            <a:r>
              <a:rPr lang="en-GB" sz="1400" b="1" dirty="0">
                <a:solidFill>
                  <a:schemeClr val="accent4">
                    <a:lumMod val="60000"/>
                    <a:lumOff val="40000"/>
                  </a:schemeClr>
                </a:solidFill>
                <a:latin typeface="Calibri Light" panose="020F0302020204030204" pitchFamily="34" charset="0"/>
                <a:ea typeface="Calibri"/>
                <a:cs typeface="Calibri Light" panose="020F0302020204030204" pitchFamily="34" charset="0"/>
                <a:sym typeface="Calibri"/>
              </a:rPr>
              <a:t>higher women participation rate </a:t>
            </a:r>
            <a:r>
              <a:rPr lang="en-GB" sz="14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than for the most scientific disciplines described before.</a:t>
            </a:r>
          </a:p>
          <a:p>
            <a:pPr marL="457200" lvl="0" indent="-349885" algn="just" rtl="0">
              <a:spcBef>
                <a:spcPts val="0"/>
              </a:spcBef>
              <a:spcAft>
                <a:spcPts val="0"/>
              </a:spcAft>
              <a:buSzPct val="100000"/>
              <a:buFont typeface="Calibri"/>
              <a:buChar char="•"/>
            </a:pPr>
            <a:endParaRPr lang="en-GB" sz="1400" dirty="0">
              <a:solidFill>
                <a:schemeClr val="accent4">
                  <a:lumMod val="50000"/>
                </a:schemeClr>
              </a:solidFill>
              <a:latin typeface="Calibri Light" panose="020F0302020204030204" pitchFamily="34" charset="0"/>
              <a:ea typeface="Calibri"/>
              <a:cs typeface="Calibri Light" panose="020F0302020204030204" pitchFamily="34" charset="0"/>
              <a:sym typeface="Calibri"/>
            </a:endParaRPr>
          </a:p>
          <a:p>
            <a:pPr marL="457200" lvl="0" indent="-349885" algn="just" rtl="0">
              <a:spcBef>
                <a:spcPts val="0"/>
              </a:spcBef>
              <a:spcAft>
                <a:spcPts val="0"/>
              </a:spcAft>
              <a:buSzPct val="100000"/>
              <a:buFont typeface="Calibri"/>
              <a:buChar char="•"/>
            </a:pPr>
            <a:r>
              <a:rPr lang="en-GB" sz="1400" dirty="0">
                <a:solidFill>
                  <a:schemeClr val="accent4">
                    <a:lumMod val="50000"/>
                  </a:schemeClr>
                </a:solidFill>
                <a:latin typeface="Calibri Light" panose="020F0302020204030204" pitchFamily="34" charset="0"/>
                <a:ea typeface="Calibri"/>
                <a:cs typeface="Calibri Light" panose="020F0302020204030204" pitchFamily="34" charset="0"/>
                <a:sym typeface="Calibri"/>
              </a:rPr>
              <a:t>There is a clear gender bias in collaboration patterns.</a:t>
            </a:r>
          </a:p>
        </p:txBody>
      </p:sp>
      <p:sp>
        <p:nvSpPr>
          <p:cNvPr id="287" name="Google Shape;287;p16"/>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8</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sp>
        <p:nvSpPr>
          <p:cNvPr id="288" name="Google Shape;288;p16"/>
          <p:cNvSpPr txBox="1"/>
          <p:nvPr/>
        </p:nvSpPr>
        <p:spPr>
          <a:xfrm>
            <a:off x="1360245" y="4911472"/>
            <a:ext cx="804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Results</a:t>
            </a:r>
            <a:endParaRPr dirty="0">
              <a:latin typeface="Calibri Light" panose="020F0302020204030204" pitchFamily="34" charset="0"/>
              <a:cs typeface="Calibri Light" panose="020F0302020204030204" pitchFamily="34" charset="0"/>
            </a:endParaRPr>
          </a:p>
        </p:txBody>
      </p:sp>
      <p:sp>
        <p:nvSpPr>
          <p:cNvPr id="289" name="Google Shape;289;p16"/>
          <p:cNvSpPr/>
          <p:nvPr/>
        </p:nvSpPr>
        <p:spPr>
          <a:xfrm>
            <a:off x="457200" y="4976548"/>
            <a:ext cx="101600" cy="101600"/>
          </a:xfrm>
          <a:prstGeom prst="ellipse">
            <a:avLst/>
          </a:prstGeom>
          <a:solidFill>
            <a:srgbClr val="252D35"/>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0" name="Google Shape;290;p16"/>
          <p:cNvSpPr/>
          <p:nvPr/>
        </p:nvSpPr>
        <p:spPr>
          <a:xfrm>
            <a:off x="617416"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1" name="Google Shape;291;p16"/>
          <p:cNvSpPr/>
          <p:nvPr/>
        </p:nvSpPr>
        <p:spPr>
          <a:xfrm>
            <a:off x="777632" y="497700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 name="Google Shape;290;p16">
            <a:extLst>
              <a:ext uri="{FF2B5EF4-FFF2-40B4-BE49-F238E27FC236}">
                <a16:creationId xmlns:a16="http://schemas.microsoft.com/office/drawing/2014/main" id="{69D638CF-87DA-5483-BFD9-EEC8864D6CE1}"/>
              </a:ext>
            </a:extLst>
          </p:cNvPr>
          <p:cNvSpPr/>
          <p:nvPr/>
        </p:nvSpPr>
        <p:spPr>
          <a:xfrm>
            <a:off x="937848"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 name="Google Shape;291;p16">
            <a:extLst>
              <a:ext uri="{FF2B5EF4-FFF2-40B4-BE49-F238E27FC236}">
                <a16:creationId xmlns:a16="http://schemas.microsoft.com/office/drawing/2014/main" id="{B33E5633-7F11-4F4F-B124-A663AFFD83F3}"/>
              </a:ext>
            </a:extLst>
          </p:cNvPr>
          <p:cNvSpPr/>
          <p:nvPr/>
        </p:nvSpPr>
        <p:spPr>
          <a:xfrm>
            <a:off x="1098064"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 name="Picture 2" descr="A graph with text overlay&#10;&#10;Description automatically generated">
            <a:extLst>
              <a:ext uri="{FF2B5EF4-FFF2-40B4-BE49-F238E27FC236}">
                <a16:creationId xmlns:a16="http://schemas.microsoft.com/office/drawing/2014/main" id="{85192A0A-F8C1-88CF-D53D-AF13BA7DD162}"/>
              </a:ext>
            </a:extLst>
          </p:cNvPr>
          <p:cNvPicPr>
            <a:picLocks noChangeAspect="1"/>
          </p:cNvPicPr>
          <p:nvPr/>
        </p:nvPicPr>
        <p:blipFill>
          <a:blip r:embed="rId4"/>
          <a:stretch>
            <a:fillRect/>
          </a:stretch>
        </p:blipFill>
        <p:spPr>
          <a:xfrm>
            <a:off x="5027580" y="1218925"/>
            <a:ext cx="3608898" cy="3608898"/>
          </a:xfrm>
          <a:prstGeom prst="rect">
            <a:avLst/>
          </a:prstGeom>
        </p:spPr>
      </p:pic>
      <p:sp>
        <p:nvSpPr>
          <p:cNvPr id="2" name="Google Shape;291;p16">
            <a:extLst>
              <a:ext uri="{FF2B5EF4-FFF2-40B4-BE49-F238E27FC236}">
                <a16:creationId xmlns:a16="http://schemas.microsoft.com/office/drawing/2014/main" id="{9BECB64A-4B0A-931A-585A-2663345DB291}"/>
              </a:ext>
            </a:extLst>
          </p:cNvPr>
          <p:cNvSpPr/>
          <p:nvPr/>
        </p:nvSpPr>
        <p:spPr>
          <a:xfrm>
            <a:off x="1258645"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12" name="Picture 11" descr="A diagram of a diagram&#10;&#10;Description automatically generated with medium confidence">
            <a:extLst>
              <a:ext uri="{FF2B5EF4-FFF2-40B4-BE49-F238E27FC236}">
                <a16:creationId xmlns:a16="http://schemas.microsoft.com/office/drawing/2014/main" id="{11864159-4BB1-F93E-F381-BDED4BBDAE97}"/>
              </a:ext>
            </a:extLst>
          </p:cNvPr>
          <p:cNvPicPr>
            <a:picLocks noChangeAspect="1"/>
          </p:cNvPicPr>
          <p:nvPr/>
        </p:nvPicPr>
        <p:blipFill>
          <a:blip r:embed="rId3"/>
          <a:stretch>
            <a:fillRect/>
          </a:stretch>
        </p:blipFill>
        <p:spPr>
          <a:xfrm>
            <a:off x="0" y="1263928"/>
            <a:ext cx="4961106" cy="3608077"/>
          </a:xfrm>
          <a:prstGeom prst="rect">
            <a:avLst/>
          </a:prstGeom>
        </p:spPr>
      </p:pic>
      <p:sp>
        <p:nvSpPr>
          <p:cNvPr id="297" name="Google Shape;297;p17"/>
          <p:cNvSpPr txBox="1">
            <a:spLocks noGrp="1"/>
          </p:cNvSpPr>
          <p:nvPr>
            <p:ph type="title"/>
          </p:nvPr>
        </p:nvSpPr>
        <p:spPr>
          <a:xfrm>
            <a:off x="457200" y="400050"/>
            <a:ext cx="8229600" cy="7428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SzPts val="1800"/>
              <a:buNone/>
            </a:pPr>
            <a:r>
              <a:rPr lang="en-GB" sz="2400" b="0" dirty="0">
                <a:solidFill>
                  <a:srgbClr val="252D35"/>
                </a:solidFill>
                <a:latin typeface="Calibri Light" panose="020F0302020204030204" pitchFamily="34" charset="0"/>
                <a:ea typeface="Calibri"/>
                <a:cs typeface="Calibri Light" panose="020F0302020204030204" pitchFamily="34" charset="0"/>
                <a:sym typeface="Calibri"/>
              </a:rPr>
              <a:t>5.2 Results: Structural Topic Modelling</a:t>
            </a:r>
            <a:endParaRPr sz="2400" b="0" dirty="0">
              <a:solidFill>
                <a:srgbClr val="252D35"/>
              </a:solidFill>
              <a:latin typeface="Calibri Light" panose="020F0302020204030204" pitchFamily="34" charset="0"/>
              <a:ea typeface="Calibri"/>
              <a:cs typeface="Calibri Light" panose="020F0302020204030204" pitchFamily="34" charset="0"/>
              <a:sym typeface="Calibri"/>
            </a:endParaRPr>
          </a:p>
        </p:txBody>
      </p:sp>
      <p:sp>
        <p:nvSpPr>
          <p:cNvPr id="298" name="Google Shape;298;p17"/>
          <p:cNvSpPr txBox="1">
            <a:spLocks noGrp="1"/>
          </p:cNvSpPr>
          <p:nvPr>
            <p:ph type="sldNum" idx="12"/>
          </p:nvPr>
        </p:nvSpPr>
        <p:spPr>
          <a:xfrm>
            <a:off x="7620000" y="4903898"/>
            <a:ext cx="1066800" cy="246900"/>
          </a:xfrm>
          <a:prstGeom prst="rect">
            <a:avLst/>
          </a:prstGeom>
          <a:noFill/>
          <a:ln>
            <a:noFill/>
          </a:ln>
        </p:spPr>
        <p:txBody>
          <a:bodyPr spcFirstLastPara="1" wrap="square" lIns="91425" tIns="45700" rIns="0"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GB">
                <a:solidFill>
                  <a:srgbClr val="3D4652"/>
                </a:solidFill>
                <a:latin typeface="Calibri Light" panose="020F0302020204030204" pitchFamily="34" charset="0"/>
                <a:ea typeface="Calibri"/>
                <a:cs typeface="Calibri Light" panose="020F0302020204030204" pitchFamily="34" charset="0"/>
                <a:sym typeface="Calibri"/>
              </a:rPr>
              <a:t>9</a:t>
            </a:fld>
            <a:endParaRPr>
              <a:solidFill>
                <a:srgbClr val="3D4652"/>
              </a:solidFill>
              <a:latin typeface="Calibri Light" panose="020F0302020204030204" pitchFamily="34" charset="0"/>
              <a:ea typeface="Calibri"/>
              <a:cs typeface="Calibri Light" panose="020F0302020204030204" pitchFamily="34" charset="0"/>
              <a:sym typeface="Calibri"/>
            </a:endParaRPr>
          </a:p>
        </p:txBody>
      </p:sp>
      <p:pic>
        <p:nvPicPr>
          <p:cNvPr id="10" name="Picture 9" descr="A graph of numbers and words&#10;&#10;Description automatically generated with medium confidence">
            <a:extLst>
              <a:ext uri="{FF2B5EF4-FFF2-40B4-BE49-F238E27FC236}">
                <a16:creationId xmlns:a16="http://schemas.microsoft.com/office/drawing/2014/main" id="{CE514479-F310-3B41-51D9-228ECD8129DA}"/>
              </a:ext>
            </a:extLst>
          </p:cNvPr>
          <p:cNvPicPr>
            <a:picLocks noChangeAspect="1"/>
          </p:cNvPicPr>
          <p:nvPr/>
        </p:nvPicPr>
        <p:blipFill rotWithShape="1">
          <a:blip r:embed="rId4"/>
          <a:srcRect l="6847" r="22815" b="3255"/>
          <a:stretch/>
        </p:blipFill>
        <p:spPr>
          <a:xfrm>
            <a:off x="4961106" y="1223374"/>
            <a:ext cx="3598842" cy="3600000"/>
          </a:xfrm>
          <a:prstGeom prst="rect">
            <a:avLst/>
          </a:prstGeom>
          <a:effectLst>
            <a:outerShdw blurRad="50800" dist="63500" dir="8100000" algn="tr" rotWithShape="0">
              <a:prstClr val="black">
                <a:alpha val="40000"/>
              </a:prstClr>
            </a:outerShdw>
          </a:effectLst>
        </p:spPr>
      </p:pic>
      <p:sp>
        <p:nvSpPr>
          <p:cNvPr id="8" name="Google Shape;288;p16">
            <a:extLst>
              <a:ext uri="{FF2B5EF4-FFF2-40B4-BE49-F238E27FC236}">
                <a16:creationId xmlns:a16="http://schemas.microsoft.com/office/drawing/2014/main" id="{246B98C4-7321-C7CC-2203-C57178B4A760}"/>
              </a:ext>
            </a:extLst>
          </p:cNvPr>
          <p:cNvSpPr txBox="1"/>
          <p:nvPr/>
        </p:nvSpPr>
        <p:spPr>
          <a:xfrm>
            <a:off x="1360245" y="4911472"/>
            <a:ext cx="804985"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900" u="none" strike="noStrike" cap="none" dirty="0">
                <a:solidFill>
                  <a:srgbClr val="252D35"/>
                </a:solidFill>
                <a:latin typeface="Calibri Light" panose="020F0302020204030204" pitchFamily="34" charset="0"/>
                <a:ea typeface="Calibri"/>
                <a:cs typeface="Calibri Light" panose="020F0302020204030204" pitchFamily="34" charset="0"/>
                <a:sym typeface="Calibri"/>
              </a:rPr>
              <a:t>Results</a:t>
            </a:r>
            <a:endParaRPr dirty="0">
              <a:latin typeface="Calibri Light" panose="020F0302020204030204" pitchFamily="34" charset="0"/>
              <a:cs typeface="Calibri Light" panose="020F0302020204030204" pitchFamily="34" charset="0"/>
            </a:endParaRPr>
          </a:p>
        </p:txBody>
      </p:sp>
      <p:sp>
        <p:nvSpPr>
          <p:cNvPr id="9" name="Google Shape;289;p16">
            <a:extLst>
              <a:ext uri="{FF2B5EF4-FFF2-40B4-BE49-F238E27FC236}">
                <a16:creationId xmlns:a16="http://schemas.microsoft.com/office/drawing/2014/main" id="{E06929B0-025E-55D3-E5F5-DB4FD8FA6487}"/>
              </a:ext>
            </a:extLst>
          </p:cNvPr>
          <p:cNvSpPr/>
          <p:nvPr/>
        </p:nvSpPr>
        <p:spPr>
          <a:xfrm>
            <a:off x="457200" y="4976548"/>
            <a:ext cx="101600" cy="101600"/>
          </a:xfrm>
          <a:prstGeom prst="ellipse">
            <a:avLst/>
          </a:prstGeom>
          <a:solidFill>
            <a:schemeClr val="tx1">
              <a:lumMod val="10000"/>
              <a:lumOff val="90000"/>
            </a:schemeClr>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290;p16">
            <a:extLst>
              <a:ext uri="{FF2B5EF4-FFF2-40B4-BE49-F238E27FC236}">
                <a16:creationId xmlns:a16="http://schemas.microsoft.com/office/drawing/2014/main" id="{56CA48AD-EBD5-C71F-20AC-AFFEE976924F}"/>
              </a:ext>
            </a:extLst>
          </p:cNvPr>
          <p:cNvSpPr/>
          <p:nvPr/>
        </p:nvSpPr>
        <p:spPr>
          <a:xfrm>
            <a:off x="617416" y="4976548"/>
            <a:ext cx="101600" cy="101600"/>
          </a:xfrm>
          <a:prstGeom prst="ellipse">
            <a:avLst/>
          </a:prstGeom>
          <a:solidFill>
            <a:schemeClr val="tx1"/>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 name="Google Shape;291;p16">
            <a:extLst>
              <a:ext uri="{FF2B5EF4-FFF2-40B4-BE49-F238E27FC236}">
                <a16:creationId xmlns:a16="http://schemas.microsoft.com/office/drawing/2014/main" id="{D4722494-EC1E-961A-3476-B9A9135C5523}"/>
              </a:ext>
            </a:extLst>
          </p:cNvPr>
          <p:cNvSpPr/>
          <p:nvPr/>
        </p:nvSpPr>
        <p:spPr>
          <a:xfrm>
            <a:off x="777632" y="497700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 name="Google Shape;290;p16">
            <a:extLst>
              <a:ext uri="{FF2B5EF4-FFF2-40B4-BE49-F238E27FC236}">
                <a16:creationId xmlns:a16="http://schemas.microsoft.com/office/drawing/2014/main" id="{0F1A7661-6E8C-B2F1-835D-77D144CFD020}"/>
              </a:ext>
            </a:extLst>
          </p:cNvPr>
          <p:cNvSpPr/>
          <p:nvPr/>
        </p:nvSpPr>
        <p:spPr>
          <a:xfrm>
            <a:off x="937848"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 name="Google Shape;291;p16">
            <a:extLst>
              <a:ext uri="{FF2B5EF4-FFF2-40B4-BE49-F238E27FC236}">
                <a16:creationId xmlns:a16="http://schemas.microsoft.com/office/drawing/2014/main" id="{53D84FDB-DB4A-9431-89D7-3D4B692C5D77}"/>
              </a:ext>
            </a:extLst>
          </p:cNvPr>
          <p:cNvSpPr/>
          <p:nvPr/>
        </p:nvSpPr>
        <p:spPr>
          <a:xfrm>
            <a:off x="1098064" y="497654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291;p16">
            <a:extLst>
              <a:ext uri="{FF2B5EF4-FFF2-40B4-BE49-F238E27FC236}">
                <a16:creationId xmlns:a16="http://schemas.microsoft.com/office/drawing/2014/main" id="{6D02A6E8-BD51-A78A-B6F0-A19BF5B1B56B}"/>
              </a:ext>
            </a:extLst>
          </p:cNvPr>
          <p:cNvSpPr/>
          <p:nvPr/>
        </p:nvSpPr>
        <p:spPr>
          <a:xfrm>
            <a:off x="1258645" y="4976088"/>
            <a:ext cx="101600" cy="101600"/>
          </a:xfrm>
          <a:prstGeom prst="ellipse">
            <a:avLst/>
          </a:prstGeom>
          <a:solidFill>
            <a:srgbClr val="D8DEE3"/>
          </a:solidFill>
          <a:ln w="12700" cap="flat" cmpd="sng">
            <a:solidFill>
              <a:srgbClr val="252D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CC_Powerpoint_Hausschrift_600dpi">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2255</TotalTime>
  <Words>1147</Words>
  <Application>Microsoft Macintosh PowerPoint</Application>
  <PresentationFormat>On-screen Show (16:9)</PresentationFormat>
  <Paragraphs>170</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vt:lpstr>
      <vt:lpstr>MCC_Powerpoint_Hausschrift_600dpi</vt:lpstr>
      <vt:lpstr>Climate justice in adaptation policy: an evidence map and author’s gender analysis </vt:lpstr>
      <vt:lpstr>Presentation Outline</vt:lpstr>
      <vt:lpstr>PowerPoint Presentation</vt:lpstr>
      <vt:lpstr>1.1 Introduction: Motivation</vt:lpstr>
      <vt:lpstr>1.2 Introduction: Theoretical Framework</vt:lpstr>
      <vt:lpstr>3. Research Questions</vt:lpstr>
      <vt:lpstr>4. Methods: Overview</vt:lpstr>
      <vt:lpstr>5.1 Results: Gender Estimation</vt:lpstr>
      <vt:lpstr>5.2 Results: Structural Topic Modelling</vt:lpstr>
      <vt:lpstr>5.2 Results: Structural Topic Modelling</vt:lpstr>
      <vt:lpstr>5.2 Results: Structural Topic Modelling</vt:lpstr>
      <vt:lpstr>5.2 Results: Structural Topic Modelling</vt:lpstr>
      <vt:lpstr>5.3 Results: Effects of Gender Variables</vt:lpstr>
      <vt:lpstr>Thank you!  danilenko@mcc-berlin.net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science and intersectionality: an evidence map of gendered discourse in climate research</dc:title>
  <cp:lastModifiedBy>Diana Danilenko</cp:lastModifiedBy>
  <cp:revision>51</cp:revision>
  <dcterms:modified xsi:type="dcterms:W3CDTF">2023-10-24T05:58:21Z</dcterms:modified>
</cp:coreProperties>
</file>